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00" r:id="rId3"/>
    <p:sldId id="299" r:id="rId4"/>
    <p:sldId id="301" r:id="rId5"/>
    <p:sldId id="322" r:id="rId6"/>
    <p:sldId id="303" r:id="rId7"/>
    <p:sldId id="306" r:id="rId8"/>
    <p:sldId id="308" r:id="rId9"/>
    <p:sldId id="307" r:id="rId10"/>
    <p:sldId id="309" r:id="rId11"/>
    <p:sldId id="323" r:id="rId12"/>
    <p:sldId id="317" r:id="rId13"/>
    <p:sldId id="304" r:id="rId14"/>
    <p:sldId id="302" r:id="rId15"/>
    <p:sldId id="331" r:id="rId16"/>
    <p:sldId id="334" r:id="rId17"/>
    <p:sldId id="314" r:id="rId18"/>
    <p:sldId id="330" r:id="rId19"/>
    <p:sldId id="311" r:id="rId20"/>
    <p:sldId id="324" r:id="rId21"/>
    <p:sldId id="313" r:id="rId22"/>
    <p:sldId id="333" r:id="rId23"/>
    <p:sldId id="332" r:id="rId24"/>
    <p:sldId id="318" r:id="rId25"/>
    <p:sldId id="319" r:id="rId26"/>
    <p:sldId id="320" r:id="rId27"/>
    <p:sldId id="327" r:id="rId28"/>
    <p:sldId id="328" r:id="rId29"/>
    <p:sldId id="329" r:id="rId30"/>
    <p:sldId id="337" r:id="rId3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3300"/>
    <a:srgbClr val="996633"/>
    <a:srgbClr val="008000"/>
    <a:srgbClr val="00FF00"/>
    <a:srgbClr val="009900"/>
    <a:srgbClr val="0000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2982" autoAdjust="0"/>
  </p:normalViewPr>
  <p:slideViewPr>
    <p:cSldViewPr>
      <p:cViewPr>
        <p:scale>
          <a:sx n="70" d="100"/>
          <a:sy n="70" d="100"/>
        </p:scale>
        <p:origin x="-372" y="-828"/>
      </p:cViewPr>
      <p:guideLst>
        <p:guide orient="horz" pos="2160"/>
        <p:guide pos="2880"/>
      </p:guideLst>
    </p:cSldViewPr>
  </p:slideViewPr>
  <p:outlineViewPr>
    <p:cViewPr>
      <p:scale>
        <a:sx n="33" d="100"/>
        <a:sy n="33" d="100"/>
      </p:scale>
      <p:origin x="0" y="39570"/>
    </p:cViewPr>
  </p:outlineViewPr>
  <p:notesTextViewPr>
    <p:cViewPr>
      <p:scale>
        <a:sx n="100" d="100"/>
        <a:sy n="100" d="100"/>
      </p:scale>
      <p:origin x="0" y="0"/>
    </p:cViewPr>
  </p:notesTextViewPr>
  <p:sorterViewPr>
    <p:cViewPr>
      <p:scale>
        <a:sx n="100" d="100"/>
        <a:sy n="100" d="100"/>
      </p:scale>
      <p:origin x="0" y="9624"/>
    </p:cViewPr>
  </p:sorterViewPr>
  <p:notesViewPr>
    <p:cSldViewPr>
      <p:cViewPr>
        <p:scale>
          <a:sx n="70" d="100"/>
          <a:sy n="70" d="100"/>
        </p:scale>
        <p:origin x="-1428" y="702"/>
      </p:cViewPr>
      <p:guideLst>
        <p:guide orient="horz" pos="2928"/>
        <p:guide pos="216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DNFILE\SDN-DEPT\ENV\ENVCF\FUND%20MANAGEMENT%20TEAM\Forest%20Carbon%20Partnership%20Facility\Budget\Long%20Term%20Plans\FCPF_Readiness_LTP_Foward%20Looking_0605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353809060252445"/>
          <c:y val="5.6096484020271425E-2"/>
          <c:w val="0.83772680023908175"/>
          <c:h val="0.55470034078857544"/>
        </c:manualLayout>
      </c:layout>
      <c:barChart>
        <c:barDir val="col"/>
        <c:grouping val="clustered"/>
        <c:ser>
          <c:idx val="0"/>
          <c:order val="0"/>
          <c:tx>
            <c:strRef>
              <c:f>'Summary 2-$100M (20 +5))'!$C$16</c:f>
              <c:strCache>
                <c:ptCount val="1"/>
                <c:pt idx="0">
                  <c:v>FY09 Budget</c:v>
                </c:pt>
              </c:strCache>
            </c:strRef>
          </c:tx>
          <c:spPr>
            <a:solidFill>
              <a:srgbClr val="663300"/>
            </a:solidFill>
          </c:spPr>
          <c:cat>
            <c:strRef>
              <c:f>'Summary 2-$100M (20 +5))'!$B$17:$B$21</c:f>
              <c:strCache>
                <c:ptCount val="5"/>
                <c:pt idx="0">
                  <c:v>Country Implementation Support (20+5)</c:v>
                </c:pt>
                <c:pt idx="1">
                  <c:v>FCPF Secretariat*</c:v>
                </c:pt>
                <c:pt idx="2">
                  <c:v>Readiness Trust Fund Administration</c:v>
                </c:pt>
                <c:pt idx="3">
                  <c:v>Country Advisory Services</c:v>
                </c:pt>
                <c:pt idx="4">
                  <c:v>REDD Methodology Support*</c:v>
                </c:pt>
              </c:strCache>
            </c:strRef>
          </c:cat>
          <c:val>
            <c:numRef>
              <c:f>'Summary 2-$100M (20 +5))'!$C$17:$C$21</c:f>
              <c:numCache>
                <c:formatCode>0</c:formatCode>
                <c:ptCount val="5"/>
                <c:pt idx="0">
                  <c:v>1194.0293565340899</c:v>
                </c:pt>
                <c:pt idx="1">
                  <c:v>1334.7796972727269</c:v>
                </c:pt>
                <c:pt idx="2">
                  <c:v>306.46511999999859</c:v>
                </c:pt>
                <c:pt idx="3">
                  <c:v>873.46203636363634</c:v>
                </c:pt>
                <c:pt idx="4">
                  <c:v>1265.0472727272731</c:v>
                </c:pt>
              </c:numCache>
            </c:numRef>
          </c:val>
        </c:ser>
        <c:ser>
          <c:idx val="1"/>
          <c:order val="1"/>
          <c:tx>
            <c:strRef>
              <c:f>'Summary 2-$100M (20 +5))'!$D$16</c:f>
              <c:strCache>
                <c:ptCount val="1"/>
                <c:pt idx="0">
                  <c:v>FY09 Estimate</c:v>
                </c:pt>
              </c:strCache>
            </c:strRef>
          </c:tx>
          <c:spPr>
            <a:solidFill>
              <a:srgbClr val="008000"/>
            </a:solidFill>
          </c:spPr>
          <c:cat>
            <c:strRef>
              <c:f>'Summary 2-$100M (20 +5))'!$B$17:$B$21</c:f>
              <c:strCache>
                <c:ptCount val="5"/>
                <c:pt idx="0">
                  <c:v>Country Implementation Support (20+5)</c:v>
                </c:pt>
                <c:pt idx="1">
                  <c:v>FCPF Secretariat*</c:v>
                </c:pt>
                <c:pt idx="2">
                  <c:v>Readiness Trust Fund Administration</c:v>
                </c:pt>
                <c:pt idx="3">
                  <c:v>Country Advisory Services</c:v>
                </c:pt>
                <c:pt idx="4">
                  <c:v>REDD Methodology Support*</c:v>
                </c:pt>
              </c:strCache>
            </c:strRef>
          </c:cat>
          <c:val>
            <c:numRef>
              <c:f>'Summary 2-$100M (20 +5))'!$D$17:$D$21</c:f>
              <c:numCache>
                <c:formatCode>#,##0</c:formatCode>
                <c:ptCount val="5"/>
                <c:pt idx="0">
                  <c:v>1139.25</c:v>
                </c:pt>
                <c:pt idx="1">
                  <c:v>1013.4106149545454</c:v>
                </c:pt>
                <c:pt idx="2">
                  <c:v>402.46581424999886</c:v>
                </c:pt>
                <c:pt idx="3">
                  <c:v>765.41287999999986</c:v>
                </c:pt>
                <c:pt idx="4">
                  <c:v>805.45816799999807</c:v>
                </c:pt>
              </c:numCache>
            </c:numRef>
          </c:val>
        </c:ser>
        <c:axId val="130584960"/>
        <c:axId val="130586496"/>
      </c:barChart>
      <c:catAx>
        <c:axId val="130584960"/>
        <c:scaling>
          <c:orientation val="minMax"/>
        </c:scaling>
        <c:axPos val="b"/>
        <c:numFmt formatCode="General" sourceLinked="1"/>
        <c:tickLblPos val="nextTo"/>
        <c:txPr>
          <a:bodyPr anchor="t" anchorCtr="0"/>
          <a:lstStyle/>
          <a:p>
            <a:pPr>
              <a:defRPr sz="1600" kern="800" spc="0" baseline="0"/>
            </a:pPr>
            <a:endParaRPr lang="en-US"/>
          </a:p>
        </c:txPr>
        <c:crossAx val="130586496"/>
        <c:crosses val="autoZero"/>
        <c:auto val="1"/>
        <c:lblAlgn val="ctr"/>
        <c:lblOffset val="100"/>
      </c:catAx>
      <c:valAx>
        <c:axId val="130586496"/>
        <c:scaling>
          <c:orientation val="minMax"/>
        </c:scaling>
        <c:axPos val="l"/>
        <c:numFmt formatCode="0" sourceLinked="1"/>
        <c:tickLblPos val="nextTo"/>
        <c:txPr>
          <a:bodyPr/>
          <a:lstStyle/>
          <a:p>
            <a:pPr>
              <a:defRPr sz="1600"/>
            </a:pPr>
            <a:endParaRPr lang="en-US"/>
          </a:p>
        </c:txPr>
        <c:crossAx val="130584960"/>
        <c:crosses val="autoZero"/>
        <c:crossBetween val="between"/>
      </c:valAx>
    </c:plotArea>
    <c:legend>
      <c:legendPos val="r"/>
      <c:layout>
        <c:manualLayout>
          <c:xMode val="edge"/>
          <c:yMode val="edge"/>
          <c:x val="0.54630527256057415"/>
          <c:y val="1.9058574902240843E-2"/>
          <c:w val="0.21520061848704591"/>
          <c:h val="0.24403729230503396"/>
        </c:manualLayout>
      </c:layout>
      <c:txPr>
        <a:bodyPr/>
        <a:lstStyle/>
        <a:p>
          <a:pPr>
            <a:defRPr sz="1600"/>
          </a:pPr>
          <a:endParaRPr lang="en-US"/>
        </a:p>
      </c:txPr>
    </c:legend>
    <c:plotVisOnly val="1"/>
    <c:dispBlanksAs val="gap"/>
  </c:chart>
  <c:txPr>
    <a:bodyPr/>
    <a:lstStyle/>
    <a:p>
      <a:pPr>
        <a:defRPr spc="-100" baseline="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355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97313" y="0"/>
            <a:ext cx="2982912" cy="463550"/>
          </a:xfrm>
          <a:prstGeom prst="rect">
            <a:avLst/>
          </a:prstGeom>
        </p:spPr>
        <p:txBody>
          <a:bodyPr vert="horz" lIns="91440" tIns="45720" rIns="91440" bIns="45720" rtlCol="0"/>
          <a:lstStyle>
            <a:lvl1pPr algn="r">
              <a:defRPr sz="1200"/>
            </a:lvl1pPr>
          </a:lstStyle>
          <a:p>
            <a:pPr>
              <a:defRPr/>
            </a:pPr>
            <a:fld id="{C37B1328-3677-4DDB-A082-6D63671F416A}" type="datetimeFigureOut">
              <a:rPr lang="en-US"/>
              <a:pPr>
                <a:defRPr/>
              </a:pPr>
              <a:t>8/13/2009</a:t>
            </a:fld>
            <a:endParaRPr lang="en-US"/>
          </a:p>
        </p:txBody>
      </p:sp>
      <p:sp>
        <p:nvSpPr>
          <p:cNvPr id="4" name="Footer Placeholder 3"/>
          <p:cNvSpPr>
            <a:spLocks noGrp="1"/>
          </p:cNvSpPr>
          <p:nvPr>
            <p:ph type="ftr" sz="quarter" idx="2"/>
          </p:nvPr>
        </p:nvSpPr>
        <p:spPr>
          <a:xfrm>
            <a:off x="0" y="8831263"/>
            <a:ext cx="2982913" cy="46355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97313" y="8831263"/>
            <a:ext cx="2982912" cy="463550"/>
          </a:xfrm>
          <a:prstGeom prst="rect">
            <a:avLst/>
          </a:prstGeom>
        </p:spPr>
        <p:txBody>
          <a:bodyPr vert="horz" lIns="91440" tIns="45720" rIns="91440" bIns="45720" rtlCol="0" anchor="b"/>
          <a:lstStyle>
            <a:lvl1pPr algn="r">
              <a:defRPr sz="1200"/>
            </a:lvl1pPr>
          </a:lstStyle>
          <a:p>
            <a:pPr>
              <a:defRPr/>
            </a:pPr>
            <a:fld id="{B4E55B0D-1B6D-4633-8B71-6FF54169466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08CD6607-7841-4256-A2CD-45F86397F6A4}" type="datetimeFigureOut">
              <a:rPr lang="en-US"/>
              <a:pPr>
                <a:defRPr/>
              </a:pPr>
              <a:t>8/13/2009</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F09FD4C1-90EE-4A10-8679-1D5EA641974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30B53A-6267-4CBA-8AE1-7112CF5BDF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Current contributions and signed commitments to the Readiness Fund total about US$110 million.</a:t>
            </a:r>
          </a:p>
          <a:p>
            <a:endParaRPr lang="en-US" smtClean="0"/>
          </a:p>
          <a:p>
            <a:r>
              <a:rPr lang="en-US" smtClean="0"/>
              <a:t>The FY09 contributions can be considered fixed at this time, with these funds actually in the trust fund accounts and converted into US dollars, the currency of the fund.</a:t>
            </a:r>
          </a:p>
          <a:p>
            <a:endParaRPr lang="en-US" smtClean="0"/>
          </a:p>
          <a:p>
            <a:r>
              <a:rPr lang="en-US" smtClean="0"/>
              <a:t>There is some variability in the latter years.  This is the same funding situation we had in March, but with some exchange rate fluctuations.</a:t>
            </a:r>
          </a:p>
          <a:p>
            <a:endParaRPr lang="en-US" smtClean="0"/>
          </a:p>
          <a:p>
            <a:r>
              <a:rPr lang="en-US" smtClean="0"/>
              <a:t>US intervention?</a:t>
            </a:r>
          </a:p>
          <a:p>
            <a:endParaRPr lang="en-US" smtClean="0"/>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level of under run really depends on how the PC decides to handle the Shared Costs with the Carbon Fund.</a:t>
            </a:r>
          </a:p>
          <a:p>
            <a:endParaRPr lang="en-US" smtClean="0"/>
          </a:p>
        </p:txBody>
      </p:sp>
      <p:sp>
        <p:nvSpPr>
          <p:cNvPr id="4" name="Slide Number Placeholder 3"/>
          <p:cNvSpPr>
            <a:spLocks noGrp="1"/>
          </p:cNvSpPr>
          <p:nvPr>
            <p:ph type="sldNum" sz="quarter" idx="5"/>
          </p:nvPr>
        </p:nvSpPr>
        <p:spPr/>
        <p:txBody>
          <a:bodyPr/>
          <a:lstStyle/>
          <a:p>
            <a:pPr>
              <a:defRPr/>
            </a:pPr>
            <a:fld id="{29D0D200-6CD9-4492-B6A7-6306A0DE819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SECOND BULLET:  </a:t>
            </a:r>
          </a:p>
          <a:p>
            <a:r>
              <a:rPr lang="en-US" smtClean="0"/>
              <a:t>You may recall several new staff were introduced at the March PC meeting, and we have a new communications officer and financial specialist here  today.</a:t>
            </a:r>
          </a:p>
          <a:p>
            <a:endParaRPr lang="en-US" smtClean="0"/>
          </a:p>
          <a:p>
            <a:r>
              <a:rPr lang="en-US" smtClean="0"/>
              <a:t>We are also seeing now very active and engaged World Bank country teams.  With REDD Countries taking the lead, it is evident from the last few months that work and expenditures in direct country services are picking up and will be at full speed in FY10.</a:t>
            </a:r>
          </a:p>
          <a:p>
            <a:endParaRPr lang="en-US" smtClean="0"/>
          </a:p>
          <a:p>
            <a:r>
              <a:rPr lang="en-US" smtClean="0"/>
              <a:t>LAST BULLET:</a:t>
            </a:r>
          </a:p>
          <a:p>
            <a:r>
              <a:rPr lang="en-US" smtClean="0"/>
              <a:t>On Fund Administration, we really just underestimated our costs in the FY09 budget, including the cost of managing contributions, legal support to the Facility and developing internal processes. </a:t>
            </a:r>
          </a:p>
        </p:txBody>
      </p:sp>
      <p:sp>
        <p:nvSpPr>
          <p:cNvPr id="4" name="Slide Number Placeholder 3"/>
          <p:cNvSpPr txBox="1">
            <a:spLocks noGrp="1"/>
          </p:cNvSpPr>
          <p:nvPr/>
        </p:nvSpPr>
        <p:spPr>
          <a:xfrm>
            <a:off x="3897313" y="8829675"/>
            <a:ext cx="2982912" cy="465138"/>
          </a:xfrm>
          <a:prstGeom prst="rect">
            <a:avLst/>
          </a:prstGeom>
          <a:noFill/>
        </p:spPr>
        <p:txBody>
          <a:bodyPr lIns="92958" tIns="46479" rIns="92958" bIns="46479" anchor="b"/>
          <a:lstStyle/>
          <a:p>
            <a:pPr algn="r" fontAlgn="auto">
              <a:spcBef>
                <a:spcPts val="0"/>
              </a:spcBef>
              <a:spcAft>
                <a:spcPts val="0"/>
              </a:spcAft>
              <a:defRPr/>
            </a:pPr>
            <a:fld id="{3645341E-5ABD-4368-BB5E-08C864956EB7}" type="slidenum">
              <a:rPr lang="en-US" sz="1200">
                <a:latin typeface="+mn-lt"/>
                <a:cs typeface="+mn-cs"/>
              </a:rPr>
              <a:pPr algn="r" fontAlgn="auto">
                <a:spcBef>
                  <a:spcPts val="0"/>
                </a:spcBef>
                <a:spcAft>
                  <a:spcPts val="0"/>
                </a:spcAft>
                <a:defRPr/>
              </a:pPr>
              <a:t>16</a:t>
            </a:fld>
            <a:endParaRPr lang="en-US" sz="1200">
              <a:latin typeface="+mn-lt"/>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FCPF Secretariat is less than expected due to lower then planned Meeting costs</a:t>
            </a:r>
          </a:p>
          <a:p>
            <a:endParaRPr lang="en-US" smtClean="0"/>
          </a:p>
          <a:p>
            <a:r>
              <a:rPr lang="en-US" smtClean="0"/>
              <a:t>Country Advisory services is lower than expected due to:</a:t>
            </a:r>
          </a:p>
          <a:p>
            <a:r>
              <a:rPr lang="en-US" smtClean="0"/>
              <a:t>Delays in the start of advisory work – ARD staff starts in FY10</a:t>
            </a:r>
          </a:p>
          <a:p>
            <a:r>
              <a:rPr lang="en-US" smtClean="0"/>
              <a:t>Lower than expected travel cost  - planned 17 trips and took 7.</a:t>
            </a:r>
          </a:p>
          <a:p>
            <a:endParaRPr lang="en-US" smtClean="0"/>
          </a:p>
          <a:p>
            <a:r>
              <a:rPr lang="en-US" smtClean="0"/>
              <a:t>REDD Methodology Support was less than expected due mainly to the decreased number of TAP engagements.  We planned for 5 and held only 3.  This under-run is compounded by the fact that original TAP event estimates were on the high side. </a:t>
            </a:r>
          </a:p>
          <a:p>
            <a:endParaRPr lang="en-US" smtClean="0"/>
          </a:p>
          <a:p>
            <a:r>
              <a:rPr lang="en-US" sz="1400" b="1" smtClean="0"/>
              <a:t>Lower expenditures in REDD Methodology Support also relate to the contracting process for the two Optional programs approved by the PC last October.  As you’ll recall, the PC approved $200K for the IP Capacity Building Program and $200K for Contingencies.  Benoit mentioned that most of the IP funds have been contracted, and a contract recently signed with ICRAF for training – but these do not yet show up as expenses since the contracts are not disbursed.  </a:t>
            </a:r>
          </a:p>
        </p:txBody>
      </p:sp>
      <p:sp>
        <p:nvSpPr>
          <p:cNvPr id="4" name="Slide Number Placeholder 3"/>
          <p:cNvSpPr>
            <a:spLocks noGrp="1"/>
          </p:cNvSpPr>
          <p:nvPr>
            <p:ph type="sldNum" sz="quarter" idx="5"/>
          </p:nvPr>
        </p:nvSpPr>
        <p:spPr/>
        <p:txBody>
          <a:bodyPr/>
          <a:lstStyle/>
          <a:p>
            <a:pPr>
              <a:defRPr/>
            </a:pPr>
            <a:fld id="{CE335374-1476-4F9E-AA61-0BED5ED17B1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There will be more on the final FY09 expenditures in the Annual Report….we just wanted to provide you with a summary of the status, to provide context for the FY10 budget proposal.</a:t>
            </a:r>
          </a:p>
        </p:txBody>
      </p:sp>
      <p:sp>
        <p:nvSpPr>
          <p:cNvPr id="4" name="Slide Number Placeholder 3"/>
          <p:cNvSpPr txBox="1">
            <a:spLocks noGrp="1"/>
          </p:cNvSpPr>
          <p:nvPr/>
        </p:nvSpPr>
        <p:spPr>
          <a:xfrm>
            <a:off x="3897313" y="8829675"/>
            <a:ext cx="2982912" cy="465138"/>
          </a:xfrm>
          <a:prstGeom prst="rect">
            <a:avLst/>
          </a:prstGeom>
          <a:noFill/>
        </p:spPr>
        <p:txBody>
          <a:bodyPr lIns="92958" tIns="46479" rIns="92958" bIns="46479" anchor="b"/>
          <a:lstStyle/>
          <a:p>
            <a:pPr algn="r" fontAlgn="auto">
              <a:spcBef>
                <a:spcPts val="0"/>
              </a:spcBef>
              <a:spcAft>
                <a:spcPts val="0"/>
              </a:spcAft>
              <a:defRPr/>
            </a:pPr>
            <a:fld id="{6C74DD84-DFDE-4365-8FEE-9CCD2BAE6D01}" type="slidenum">
              <a:rPr lang="en-US" sz="1200">
                <a:latin typeface="+mn-lt"/>
                <a:cs typeface="+mn-cs"/>
              </a:rPr>
              <a:pPr algn="r" fontAlgn="auto">
                <a:spcBef>
                  <a:spcPts val="0"/>
                </a:spcBef>
                <a:spcAft>
                  <a:spcPts val="0"/>
                </a:spcAft>
                <a:defRPr/>
              </a:pPr>
              <a:t>18</a:t>
            </a:fld>
            <a:endParaRPr lang="en-US" sz="1200">
              <a:latin typeface="+mn-lt"/>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2F0673B-DD81-40A7-AC6D-B504537B27C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smtClean="0"/>
              <a:t>FY10 Proposal is consistent with the current PC Resolutions, and is based on full assistance to the 25 REDD Countries selected in Round 1 and Round 2.   It also includes increased costs compared to FY09 to ensure the Participation of the 12 REDD Countries selected in Round 3 of R-PIN selection.  </a:t>
            </a:r>
          </a:p>
          <a:p>
            <a:pPr>
              <a:lnSpc>
                <a:spcPct val="90000"/>
              </a:lnSpc>
            </a:pPr>
            <a:endParaRPr lang="en-US" smtClean="0"/>
          </a:p>
          <a:p>
            <a:pPr>
              <a:lnSpc>
                <a:spcPct val="90000"/>
              </a:lnSpc>
            </a:pPr>
            <a:r>
              <a:rPr lang="en-US" smtClean="0"/>
              <a:t>Cost increased in </a:t>
            </a:r>
            <a:r>
              <a:rPr lang="en-US" b="1" smtClean="0"/>
              <a:t>Country Implementation Support</a:t>
            </a:r>
            <a:r>
              <a:rPr lang="en-US" smtClean="0"/>
              <a:t> are due to the fact that FY09 expenditures were lower than expected – and we are now working with at least 5 more countries than planned last October.</a:t>
            </a:r>
          </a:p>
          <a:p>
            <a:pPr>
              <a:lnSpc>
                <a:spcPct val="90000"/>
              </a:lnSpc>
            </a:pPr>
            <a:endParaRPr lang="en-US" smtClean="0"/>
          </a:p>
          <a:p>
            <a:pPr>
              <a:lnSpc>
                <a:spcPct val="90000"/>
              </a:lnSpc>
            </a:pPr>
            <a:r>
              <a:rPr lang="en-US" smtClean="0"/>
              <a:t>The Secretariat is also incurring somewhat higher costs in working with 37 countries, including  supporting the attendance of all REDD Country Participants at the October Annual Meeting.   </a:t>
            </a:r>
          </a:p>
          <a:p>
            <a:pPr>
              <a:lnSpc>
                <a:spcPct val="90000"/>
              </a:lnSpc>
            </a:pPr>
            <a:endParaRPr lang="en-US" smtClean="0"/>
          </a:p>
          <a:p>
            <a:pPr>
              <a:lnSpc>
                <a:spcPct val="90000"/>
              </a:lnSpc>
            </a:pPr>
            <a:r>
              <a:rPr lang="en-US" smtClean="0"/>
              <a:t>However, you will notice that the increase in FY10 is large relative to other years – this is because this table and budget reflects the FMT’s recommendation of treatment of Shared Costs in FY10.  Depending on how the  PC wants to handle the Shared Costs, this number could go down (from 100% of the total Secretariat to 65%).</a:t>
            </a:r>
          </a:p>
          <a:p>
            <a:pPr>
              <a:lnSpc>
                <a:spcPct val="90000"/>
              </a:lnSpc>
            </a:pPr>
            <a:endParaRPr lang="en-US" smtClean="0"/>
          </a:p>
          <a:p>
            <a:pPr>
              <a:lnSpc>
                <a:spcPct val="90000"/>
              </a:lnSpc>
            </a:pPr>
            <a:r>
              <a:rPr lang="en-US" smtClean="0"/>
              <a:t>NOTES – 35% total increase from FY09 Est. to FY10.  Reducing Secretariat to 65% would save $941,200.  (would be a 12% total increase if 65/35 used).</a:t>
            </a:r>
          </a:p>
          <a:p>
            <a:pPr>
              <a:lnSpc>
                <a:spcPct val="90000"/>
              </a:lnSpc>
            </a:pPr>
            <a:endParaRPr lang="en-US" smtClean="0"/>
          </a:p>
        </p:txBody>
      </p:sp>
      <p:sp>
        <p:nvSpPr>
          <p:cNvPr id="4" name="Slide Number Placeholder 3"/>
          <p:cNvSpPr>
            <a:spLocks noGrp="1"/>
          </p:cNvSpPr>
          <p:nvPr>
            <p:ph type="sldNum" sz="quarter" idx="5"/>
          </p:nvPr>
        </p:nvSpPr>
        <p:spPr/>
        <p:txBody>
          <a:bodyPr/>
          <a:lstStyle/>
          <a:p>
            <a:pPr>
              <a:defRPr/>
            </a:pPr>
            <a:fld id="{A0F9FFAF-6008-4C0D-909C-7DE1A52FD02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smtClean="0"/>
              <a:t>Secretariat - Of the 9%:   This includes a significant budget to cover the meeting attendance and travel for REDD Participants and the IP Observer.  This figure was previously 6%.  The increased meeting participation  of the additional 12 countries accounts for this.</a:t>
            </a:r>
          </a:p>
          <a:p>
            <a:endParaRPr lang="en-US" sz="1400" smtClean="0"/>
          </a:p>
          <a:p>
            <a:endParaRPr lang="en-US" sz="1400" smtClean="0"/>
          </a:p>
        </p:txBody>
      </p:sp>
      <p:sp>
        <p:nvSpPr>
          <p:cNvPr id="4" name="Slide Number Placeholder 3"/>
          <p:cNvSpPr>
            <a:spLocks noGrp="1"/>
          </p:cNvSpPr>
          <p:nvPr>
            <p:ph type="sldNum" sz="quarter" idx="5"/>
          </p:nvPr>
        </p:nvSpPr>
        <p:spPr/>
        <p:txBody>
          <a:bodyPr/>
          <a:lstStyle/>
          <a:p>
            <a:pPr>
              <a:defRPr/>
            </a:pPr>
            <a:fld id="{04065437-E487-413F-8FD6-8CC72388678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1077913" y="685800"/>
            <a:ext cx="4648200" cy="3486150"/>
          </a:xfrm>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top two rows of numbers are both treated with the 65/35 shared cost split to ‘compare apples to apples.’</a:t>
            </a:r>
          </a:p>
          <a:p>
            <a:endParaRPr lang="en-US" smtClean="0"/>
          </a:p>
          <a:p>
            <a:r>
              <a:rPr lang="en-US" smtClean="0"/>
              <a:t>See below the main differences between the new numbers (row two) and the October 208 numbers (row one)</a:t>
            </a:r>
          </a:p>
          <a:p>
            <a:r>
              <a:rPr lang="en-US" smtClean="0"/>
              <a:t>Overall growth in 5 year plan – 3.183 million (adding 12 countries)</a:t>
            </a:r>
          </a:p>
          <a:p>
            <a:r>
              <a:rPr lang="en-US" smtClean="0"/>
              <a:t>Largest area of growth   </a:t>
            </a:r>
          </a:p>
          <a:p>
            <a:r>
              <a:rPr lang="en-US" smtClean="0"/>
              <a:t>Country Implementation Services– 1.7 million</a:t>
            </a:r>
          </a:p>
          <a:p>
            <a:r>
              <a:rPr lang="en-US" smtClean="0"/>
              <a:t>REDD Methodology Support – increase of $</a:t>
            </a:r>
            <a:r>
              <a:rPr lang="en-US" b="1" smtClean="0"/>
              <a:t>666,00</a:t>
            </a:r>
          </a:p>
          <a:p>
            <a:r>
              <a:rPr lang="en-US" smtClean="0"/>
              <a:t>Readiness Trust Fund – increase of $590,000  </a:t>
            </a:r>
          </a:p>
          <a:p>
            <a:endParaRPr lang="en-US" smtClean="0"/>
          </a:p>
          <a:p>
            <a:r>
              <a:rPr lang="en-US" smtClean="0"/>
              <a:t>Decrease:</a:t>
            </a:r>
          </a:p>
          <a:p>
            <a:r>
              <a:rPr lang="en-US" smtClean="0"/>
              <a:t>FCPF Secretariat – $111,000; Below – underlined are INCREASES – all the rest are decreases compared to Original </a:t>
            </a:r>
          </a:p>
        </p:txBody>
      </p:sp>
      <p:sp>
        <p:nvSpPr>
          <p:cNvPr id="4" name="Slide Number Placeholder 3"/>
          <p:cNvSpPr>
            <a:spLocks noGrp="1"/>
          </p:cNvSpPr>
          <p:nvPr>
            <p:ph type="sldNum" sz="quarter" idx="5"/>
          </p:nvPr>
        </p:nvSpPr>
        <p:spPr/>
        <p:txBody>
          <a:bodyPr/>
          <a:lstStyle/>
          <a:p>
            <a:pPr>
              <a:defRPr/>
            </a:pPr>
            <a:fld id="{766CB5A1-5797-4A1C-A18A-E5525D8584DF}" type="slidenum">
              <a:rPr lang="en-US" smtClean="0"/>
              <a:pPr>
                <a:defRPr/>
              </a:pPr>
              <a:t>22</a:t>
            </a:fld>
            <a:endParaRPr lang="en-US"/>
          </a:p>
        </p:txBody>
      </p:sp>
      <p:pic>
        <p:nvPicPr>
          <p:cNvPr id="59396" name="Picture 2"/>
          <p:cNvPicPr>
            <a:picLocks noChangeAspect="1" noChangeArrowheads="1"/>
          </p:cNvPicPr>
          <p:nvPr/>
        </p:nvPicPr>
        <p:blipFill>
          <a:blip r:embed="rId3"/>
          <a:srcRect l="1973" t="35001" r="31876" b="50000"/>
          <a:stretch>
            <a:fillRect/>
          </a:stretch>
        </p:blipFill>
        <p:spPr bwMode="auto">
          <a:xfrm>
            <a:off x="265113" y="7924800"/>
            <a:ext cx="6451600" cy="914400"/>
          </a:xfrm>
          <a:prstGeom prst="rect">
            <a:avLst/>
          </a:prstGeom>
          <a:noFill/>
          <a:ln w="9525">
            <a:noFill/>
            <a:miter lim="800000"/>
            <a:headEnd/>
            <a:tailEnd/>
          </a:ln>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These are very similar to the numbers we presented last October, except for the services to the 5 and then 12 additional countries added throughout the past year.  As you recall, we received additional contributions this year which have helped to keep the grant size and services provided relatively even with what was planned.</a:t>
            </a:r>
          </a:p>
          <a:p>
            <a:endParaRPr lang="en-US" smtClean="0"/>
          </a:p>
          <a:p>
            <a:r>
              <a:rPr lang="en-US" smtClean="0"/>
              <a:t>The previously presented numbers – from October 2008 PC meeting  </a:t>
            </a:r>
          </a:p>
        </p:txBody>
      </p:sp>
      <p:sp>
        <p:nvSpPr>
          <p:cNvPr id="4" name="Slide Number Placeholder 3"/>
          <p:cNvSpPr>
            <a:spLocks noGrp="1"/>
          </p:cNvSpPr>
          <p:nvPr>
            <p:ph type="sldNum" sz="quarter" idx="5"/>
          </p:nvPr>
        </p:nvSpPr>
        <p:spPr/>
        <p:txBody>
          <a:bodyPr/>
          <a:lstStyle/>
          <a:p>
            <a:pPr>
              <a:defRPr/>
            </a:pPr>
            <a:fld id="{B8A67C35-63A2-4818-A4C9-4F384A40E872}" type="slidenum">
              <a:rPr lang="en-US" smtClean="0"/>
              <a:pPr>
                <a:defRPr/>
              </a:pPr>
              <a:t>23</a:t>
            </a:fld>
            <a:endParaRPr lang="en-US"/>
          </a:p>
        </p:txBody>
      </p:sp>
      <p:pic>
        <p:nvPicPr>
          <p:cNvPr id="61444" name="Picture 2"/>
          <p:cNvPicPr>
            <a:picLocks noChangeAspect="1" noChangeArrowheads="1"/>
          </p:cNvPicPr>
          <p:nvPr/>
        </p:nvPicPr>
        <p:blipFill>
          <a:blip r:embed="rId3"/>
          <a:srcRect l="11348" t="64999" r="43027" b="14000"/>
          <a:stretch>
            <a:fillRect/>
          </a:stretch>
        </p:blipFill>
        <p:spPr bwMode="auto">
          <a:xfrm>
            <a:off x="622300" y="5943600"/>
            <a:ext cx="5562600" cy="1600200"/>
          </a:xfrm>
          <a:prstGeom prst="rect">
            <a:avLst/>
          </a:prstGeom>
          <a:noFill/>
          <a:ln w="9525">
            <a:noFill/>
            <a:miter lim="800000"/>
            <a:headEnd/>
            <a:tailEnd/>
          </a:ln>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Meetings have a price growth factor applied to them.  The cost of 4 meetings in FY16 is estimated at 460K. The TAP meetings decrease again in FY17 to 3 per year (cost of 345K) , to 2 per year in FY18 and 19 (cost of 232K) and then drop to zero for FY20.</a:t>
            </a:r>
          </a:p>
          <a:p>
            <a:endParaRPr lang="en-US" smtClean="0"/>
          </a:p>
        </p:txBody>
      </p:sp>
      <p:sp>
        <p:nvSpPr>
          <p:cNvPr id="4" name="Slide Number Placeholder 3"/>
          <p:cNvSpPr>
            <a:spLocks noGrp="1"/>
          </p:cNvSpPr>
          <p:nvPr>
            <p:ph type="sldNum" sz="quarter" idx="5"/>
          </p:nvPr>
        </p:nvSpPr>
        <p:spPr/>
        <p:txBody>
          <a:bodyPr/>
          <a:lstStyle/>
          <a:p>
            <a:pPr>
              <a:defRPr/>
            </a:pPr>
            <a:fld id="{8E8A1250-D145-4896-9467-49C4C48E312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These figures do not include the cost of WB teams preparation for meetings or their travel to meetings.</a:t>
            </a:r>
          </a:p>
          <a:p>
            <a:endParaRPr lang="en-US" smtClean="0"/>
          </a:p>
          <a:p>
            <a:r>
              <a:rPr lang="en-US" smtClean="0"/>
              <a:t>The roughly estimated cost would be:</a:t>
            </a:r>
          </a:p>
          <a:p>
            <a:endParaRPr lang="en-US" smtClean="0"/>
          </a:p>
          <a:p>
            <a:r>
              <a:rPr lang="en-US" smtClean="0"/>
              <a:t>3 weeks meeting prep at 6040/sw for 6 staff = 3*6040*6 = 108,720</a:t>
            </a:r>
          </a:p>
          <a:p>
            <a:r>
              <a:rPr lang="en-US" smtClean="0"/>
              <a:t>7500 per trip for 10 to attend = 10*7500 = 75,000</a:t>
            </a:r>
          </a:p>
          <a:p>
            <a:endParaRPr lang="en-US" smtClean="0"/>
          </a:p>
          <a:p>
            <a:r>
              <a:rPr lang="en-US" smtClean="0"/>
              <a:t>Total of $183,720 per meeting (or about $180,000)</a:t>
            </a:r>
          </a:p>
          <a:p>
            <a:r>
              <a:rPr lang="en-US" smtClean="0"/>
              <a:t>Per year (2 meetings away, 1 meeting in Washington)</a:t>
            </a:r>
          </a:p>
          <a:p>
            <a:endParaRPr lang="en-US" smtClean="0"/>
          </a:p>
          <a:p>
            <a:r>
              <a:rPr lang="en-US" smtClean="0"/>
              <a:t>180K X2 = 360,000</a:t>
            </a:r>
          </a:p>
          <a:p>
            <a:r>
              <a:rPr lang="en-US" smtClean="0"/>
              <a:t>110k X 1 = 110,000</a:t>
            </a:r>
          </a:p>
          <a:p>
            <a:r>
              <a:rPr lang="en-US" smtClean="0"/>
              <a:t>-------------------------</a:t>
            </a:r>
          </a:p>
          <a:p>
            <a:r>
              <a:rPr lang="en-US" smtClean="0"/>
              <a:t>$470,000 total</a:t>
            </a:r>
          </a:p>
          <a:p>
            <a:endParaRPr lang="en-US" smtClean="0"/>
          </a:p>
        </p:txBody>
      </p:sp>
      <p:sp>
        <p:nvSpPr>
          <p:cNvPr id="4" name="Slide Number Placeholder 3"/>
          <p:cNvSpPr>
            <a:spLocks noGrp="1"/>
          </p:cNvSpPr>
          <p:nvPr>
            <p:ph type="sldNum" sz="quarter" idx="5"/>
          </p:nvPr>
        </p:nvSpPr>
        <p:spPr/>
        <p:txBody>
          <a:bodyPr/>
          <a:lstStyle/>
          <a:p>
            <a:pPr>
              <a:defRPr/>
            </a:pPr>
            <a:fld id="{0944E326-7D8A-4019-9E03-A81F2DA5626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1376264-619C-4FEB-B6D5-F91FF5D4404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sz="1300" b="1" smtClean="0"/>
              <a:t>Option 1.  </a:t>
            </a:r>
          </a:p>
          <a:p>
            <a:pPr>
              <a:lnSpc>
                <a:spcPct val="90000"/>
              </a:lnSpc>
            </a:pPr>
            <a:r>
              <a:rPr lang="en-US" sz="1300" b="1" smtClean="0"/>
              <a:t>The 65/35 ratio of the FCPF Charter is delayed by one year. Beginning in FY11, the Readiness Fund would pay 65 percent of all Shared Costs and the Carbon Fund would pay 35 percent of all Shared Costs; </a:t>
            </a:r>
          </a:p>
          <a:p>
            <a:pPr>
              <a:lnSpc>
                <a:spcPct val="90000"/>
              </a:lnSpc>
            </a:pPr>
            <a:endParaRPr lang="en-US" sz="1300" b="1" smtClean="0"/>
          </a:p>
          <a:p>
            <a:pPr>
              <a:lnSpc>
                <a:spcPct val="90000"/>
              </a:lnSpc>
            </a:pPr>
            <a:r>
              <a:rPr lang="en-US" sz="1300" b="1" smtClean="0"/>
              <a:t>Option 2. </a:t>
            </a:r>
          </a:p>
          <a:p>
            <a:pPr>
              <a:lnSpc>
                <a:spcPct val="90000"/>
              </a:lnSpc>
            </a:pPr>
            <a:r>
              <a:rPr lang="en-US" sz="1400" b="1" smtClean="0"/>
              <a:t>This option is comparable to the FY09-13 business plan we discussed last October.</a:t>
            </a:r>
            <a:r>
              <a:rPr lang="en-US" b="1" smtClean="0"/>
              <a:t> </a:t>
            </a:r>
            <a:r>
              <a:rPr lang="en-US" sz="1300" b="1" smtClean="0"/>
              <a:t>Would save more than $1 million in costs for the Readiness Fund </a:t>
            </a:r>
            <a:r>
              <a:rPr lang="en-US" sz="1300" b="1" u="sng" smtClean="0"/>
              <a:t>compared to Option 1 </a:t>
            </a:r>
            <a:r>
              <a:rPr lang="en-US" sz="1300" b="1" smtClean="0"/>
              <a:t>above and create a liability in that amount for the Carbon Fund.  At the end of FY10 and once the Carbon Fund is declared operational, it would reimburse the Readiness Fund for this amount; or </a:t>
            </a:r>
          </a:p>
          <a:p>
            <a:pPr>
              <a:lnSpc>
                <a:spcPct val="90000"/>
              </a:lnSpc>
            </a:pPr>
            <a:endParaRPr lang="en-US" sz="1300" b="1" smtClean="0"/>
          </a:p>
          <a:p>
            <a:pPr>
              <a:lnSpc>
                <a:spcPct val="90000"/>
              </a:lnSpc>
            </a:pPr>
            <a:r>
              <a:rPr lang="en-US" sz="1300" b="1" smtClean="0"/>
              <a:t>Option 3.  The Readiness Fund would pay 100 percent of the Secretariat-related costs and 65 percent of the REDD Methodology Support costs in FY10, with the Carbon Fund responsible for the remaining 35 percent of the REDD Methodology Support costs. This option begins to phase in the Shared Facility Costs during FY10, with the expectation that in FY11 the 65/35 ratio of Shared Costs in the Charter will be fully implemented. Option 3 represents a cost savings to the Readiness Fund</a:t>
            </a:r>
            <a:r>
              <a:rPr lang="en-US" sz="1300" b="1" u="sng" smtClean="0"/>
              <a:t>, relative to Option 1</a:t>
            </a:r>
            <a:r>
              <a:rPr lang="en-US" sz="1300" b="1" smtClean="0"/>
              <a:t>, between $5-$600,000 and creates a liability in that amount for the Carbon Fund in FY10.</a:t>
            </a:r>
          </a:p>
        </p:txBody>
      </p:sp>
      <p:sp>
        <p:nvSpPr>
          <p:cNvPr id="4" name="Slide Number Placeholder 3"/>
          <p:cNvSpPr txBox="1">
            <a:spLocks noGrp="1"/>
          </p:cNvSpPr>
          <p:nvPr/>
        </p:nvSpPr>
        <p:spPr>
          <a:xfrm>
            <a:off x="3897313" y="8829675"/>
            <a:ext cx="2982912" cy="465138"/>
          </a:xfrm>
          <a:prstGeom prst="rect">
            <a:avLst/>
          </a:prstGeom>
          <a:noFill/>
        </p:spPr>
        <p:txBody>
          <a:bodyPr lIns="92958" tIns="46479" rIns="92958" bIns="46479" anchor="b"/>
          <a:lstStyle/>
          <a:p>
            <a:pPr algn="r" fontAlgn="auto">
              <a:spcBef>
                <a:spcPts val="0"/>
              </a:spcBef>
              <a:spcAft>
                <a:spcPts val="0"/>
              </a:spcAft>
              <a:defRPr/>
            </a:pPr>
            <a:fld id="{D7FECC9B-6F2F-4F2B-BC93-B40E6027705D}" type="slidenum">
              <a:rPr lang="en-US" sz="1200">
                <a:latin typeface="+mn-lt"/>
                <a:cs typeface="+mn-cs"/>
              </a:rPr>
              <a:pPr algn="r" fontAlgn="auto">
                <a:spcBef>
                  <a:spcPts val="0"/>
                </a:spcBef>
                <a:spcAft>
                  <a:spcPts val="0"/>
                </a:spcAft>
                <a:defRPr/>
              </a:pPr>
              <a:t>27</a:t>
            </a:fld>
            <a:endParaRPr lang="en-US" sz="1200">
              <a:latin typeface="+mn-lt"/>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300" b="1" smtClean="0"/>
          </a:p>
          <a:p>
            <a:endParaRPr lang="en-US" sz="1300" b="1" smtClean="0"/>
          </a:p>
        </p:txBody>
      </p:sp>
      <p:sp>
        <p:nvSpPr>
          <p:cNvPr id="4" name="Slide Number Placeholder 3"/>
          <p:cNvSpPr txBox="1">
            <a:spLocks noGrp="1"/>
          </p:cNvSpPr>
          <p:nvPr/>
        </p:nvSpPr>
        <p:spPr>
          <a:xfrm>
            <a:off x="3897313" y="8829675"/>
            <a:ext cx="2982912" cy="465138"/>
          </a:xfrm>
          <a:prstGeom prst="rect">
            <a:avLst/>
          </a:prstGeom>
          <a:noFill/>
        </p:spPr>
        <p:txBody>
          <a:bodyPr lIns="92958" tIns="46479" rIns="92958" bIns="46479" anchor="b"/>
          <a:lstStyle/>
          <a:p>
            <a:pPr algn="r" fontAlgn="auto">
              <a:spcBef>
                <a:spcPts val="0"/>
              </a:spcBef>
              <a:spcAft>
                <a:spcPts val="0"/>
              </a:spcAft>
              <a:defRPr/>
            </a:pPr>
            <a:fld id="{DC41FA1D-274F-4B68-AC37-4428D53A392A}" type="slidenum">
              <a:rPr lang="en-US" sz="1200">
                <a:latin typeface="+mn-lt"/>
                <a:cs typeface="+mn-cs"/>
              </a:rPr>
              <a:pPr algn="r" fontAlgn="auto">
                <a:spcBef>
                  <a:spcPts val="0"/>
                </a:spcBef>
                <a:spcAft>
                  <a:spcPts val="0"/>
                </a:spcAft>
                <a:defRPr/>
              </a:pPr>
              <a:t>28</a:t>
            </a:fld>
            <a:endParaRPr lang="en-US" sz="1200">
              <a:latin typeface="+mn-lt"/>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97313" y="8829675"/>
            <a:ext cx="2982912" cy="465138"/>
          </a:xfrm>
          <a:prstGeom prst="rect">
            <a:avLst/>
          </a:prstGeom>
          <a:noFill/>
        </p:spPr>
        <p:txBody>
          <a:bodyPr lIns="92958" tIns="46479" rIns="92958" bIns="46479" anchor="b"/>
          <a:lstStyle/>
          <a:p>
            <a:pPr algn="r" fontAlgn="auto">
              <a:spcBef>
                <a:spcPts val="0"/>
              </a:spcBef>
              <a:spcAft>
                <a:spcPts val="0"/>
              </a:spcAft>
              <a:defRPr/>
            </a:pPr>
            <a:fld id="{848D54FC-A978-4C93-A9C9-3CB63446C5C3}" type="slidenum">
              <a:rPr lang="en-US" sz="1200">
                <a:latin typeface="+mn-lt"/>
                <a:cs typeface="+mn-cs"/>
              </a:rPr>
              <a:pPr algn="r" fontAlgn="auto">
                <a:spcBef>
                  <a:spcPts val="0"/>
                </a:spcBef>
                <a:spcAft>
                  <a:spcPts val="0"/>
                </a:spcAft>
                <a:defRPr/>
              </a:pPr>
              <a:t>29</a:t>
            </a:fld>
            <a:endParaRPr lang="en-US" sz="1200">
              <a:latin typeface="+mn-lt"/>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97313" y="8829675"/>
            <a:ext cx="2982912" cy="465138"/>
          </a:xfrm>
          <a:prstGeom prst="rect">
            <a:avLst/>
          </a:prstGeom>
          <a:noFill/>
        </p:spPr>
        <p:txBody>
          <a:bodyPr lIns="92958" tIns="46479" rIns="92958" bIns="46479" anchor="b"/>
          <a:lstStyle/>
          <a:p>
            <a:pPr algn="r" fontAlgn="auto">
              <a:spcBef>
                <a:spcPts val="0"/>
              </a:spcBef>
              <a:spcAft>
                <a:spcPts val="0"/>
              </a:spcAft>
              <a:defRPr/>
            </a:pPr>
            <a:fld id="{490E6D17-DE5D-44EB-8203-18E44C760B7D}" type="slidenum">
              <a:rPr lang="en-US" sz="1200">
                <a:latin typeface="+mn-lt"/>
                <a:cs typeface="+mn-cs"/>
              </a:rPr>
              <a:pPr algn="r" fontAlgn="auto">
                <a:spcBef>
                  <a:spcPts val="0"/>
                </a:spcBef>
                <a:spcAft>
                  <a:spcPts val="0"/>
                </a:spcAft>
                <a:defRPr/>
              </a:pPr>
              <a:t>30</a:t>
            </a:fld>
            <a:endParaRPr lang="en-US" sz="1200">
              <a:latin typeface="+mn-lt"/>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t>The Bank serves multiple roles in the FCPF: Trustee, Secretariat, and  Implementing Agency, when counting  the work of the regional and country teams of the Bank.</a:t>
            </a:r>
          </a:p>
          <a:p>
            <a:endParaRPr lang="en-US" smtClean="0"/>
          </a:p>
          <a:p>
            <a:r>
              <a:rPr lang="en-US" smtClean="0"/>
              <a:t>I will now review the various functions  and activities of the Readiness Fund from the budget perspective.  I’ll go through this quickly since it echoes Benoit’s presentation yesterday on first year achievements.  But please feel free to interrupt with questions if I am going too quickly.</a:t>
            </a:r>
          </a:p>
        </p:txBody>
      </p:sp>
      <p:sp>
        <p:nvSpPr>
          <p:cNvPr id="4" name="Slide Number Placeholder 3"/>
          <p:cNvSpPr>
            <a:spLocks noGrp="1"/>
          </p:cNvSpPr>
          <p:nvPr>
            <p:ph type="sldNum" sz="quarter" idx="5"/>
          </p:nvPr>
        </p:nvSpPr>
        <p:spPr/>
        <p:txBody>
          <a:bodyPr/>
          <a:lstStyle/>
          <a:p>
            <a:pPr>
              <a:defRPr/>
            </a:pPr>
            <a:fld id="{093F9DC8-78B2-49BD-810F-A16AAFE0F98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This is work that is carried out by the World Bank teams, very often located in the REDD Countries -- and is contracted by the central FCPF team.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It’s important to note that there was a lot of R-PIN review – for 37 R-PINs – that took place during this past fiscal year.  We don’t anticipate additional R-PINs for the time being, and the reviews will focus now on R-Plans/R-PPs.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4288" y="0"/>
            <a:ext cx="9174163" cy="1463675"/>
          </a:xfrm>
          <a:prstGeom prst="rect">
            <a:avLst/>
          </a:prstGeom>
          <a:noFill/>
          <a:ln w="9525">
            <a:noFill/>
            <a:miter lim="800000"/>
            <a:headEnd/>
            <a:tailEnd/>
          </a:ln>
        </p:spPr>
      </p:pic>
      <p:sp>
        <p:nvSpPr>
          <p:cNvPr id="8" name="Title 1"/>
          <p:cNvSpPr>
            <a:spLocks noGrp="1"/>
          </p:cNvSpPr>
          <p:nvPr>
            <p:ph type="ctrTitle"/>
          </p:nvPr>
        </p:nvSpPr>
        <p:spPr>
          <a:xfrm>
            <a:off x="685800" y="1577975"/>
            <a:ext cx="7772400" cy="1470025"/>
          </a:xfrm>
        </p:spPr>
        <p:txBody>
          <a:bodyPr/>
          <a:lstStyle>
            <a:lvl1pPr>
              <a:defRPr>
                <a:solidFill>
                  <a:srgbClr val="008000"/>
                </a:solidFill>
              </a:defRPr>
            </a:lvl1pPr>
          </a:lstStyle>
          <a:p>
            <a:r>
              <a:rPr lang="en-US" dirty="0" smtClean="0"/>
              <a:t>Forest Carbon Partnership Facility</a:t>
            </a:r>
          </a:p>
        </p:txBody>
      </p:sp>
      <p:sp>
        <p:nvSpPr>
          <p:cNvPr id="11" name="Subtitle 2"/>
          <p:cNvSpPr>
            <a:spLocks noGrp="1"/>
          </p:cNvSpPr>
          <p:nvPr>
            <p:ph type="subTitle" idx="4294967295"/>
          </p:nvPr>
        </p:nvSpPr>
        <p:spPr>
          <a:xfrm>
            <a:off x="914400" y="5029200"/>
            <a:ext cx="7315200" cy="1066800"/>
          </a:xfrm>
        </p:spPr>
        <p:txBody>
          <a:bodyPr/>
          <a:lstStyle/>
          <a:p>
            <a:r>
              <a:rPr lang="en-US" dirty="0" smtClean="0"/>
              <a:t>Participants Committee Meeting (FCPF PC3)</a:t>
            </a:r>
          </a:p>
          <a:p>
            <a:r>
              <a:rPr lang="en-US" dirty="0" err="1" smtClean="0"/>
              <a:t>Montreux</a:t>
            </a:r>
            <a:r>
              <a:rPr lang="en-US" dirty="0" smtClean="0"/>
              <a:t>, Switzerland, June 16-18, 2009</a:t>
            </a:r>
          </a:p>
        </p:txBody>
      </p:sp>
      <p:sp>
        <p:nvSpPr>
          <p:cNvPr id="5" name="Date Placeholder 3"/>
          <p:cNvSpPr>
            <a:spLocks noGrp="1"/>
          </p:cNvSpPr>
          <p:nvPr>
            <p:ph type="dt" sz="half" idx="10"/>
          </p:nvPr>
        </p:nvSpPr>
        <p:spPr/>
        <p:txBody>
          <a:bodyPr/>
          <a:lstStyle>
            <a:lvl1pPr>
              <a:defRPr/>
            </a:lvl1pPr>
          </a:lstStyle>
          <a:p>
            <a:pPr>
              <a:defRPr/>
            </a:pPr>
            <a:fld id="{E9993692-D82A-4ABB-BD99-FA0891A9072C}" type="datetime1">
              <a:rPr lang="en-US"/>
              <a:pPr>
                <a:defRPr/>
              </a:pPr>
              <a:t>8/13/2009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9CD396-906F-4F6B-9718-A8FD3FA299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CBE1B3-C16D-47FE-9D7C-F4809C762B70}" type="datetime1">
              <a:rPr lang="en-US"/>
              <a:pPr>
                <a:defRPr/>
              </a:pPr>
              <a:t>8/13/2009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309EC-8668-4EB9-977B-A599D46865F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7BB520-8C7B-44A9-923C-D337212C963C}" type="datetime1">
              <a:rPr lang="en-US"/>
              <a:pPr>
                <a:defRPr/>
              </a:pPr>
              <a:t>8/13/2009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CAED9E-C61D-4D02-B44E-B508EBCFC6A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7938" y="0"/>
            <a:ext cx="9159876" cy="1082675"/>
          </a:xfrm>
          <a:prstGeom prst="rect">
            <a:avLst/>
          </a:prstGeom>
          <a:noFill/>
          <a:ln w="9525">
            <a:noFill/>
            <a:miter lim="800000"/>
            <a:headEnd/>
            <a:tailEnd/>
          </a:ln>
        </p:spPr>
      </p:pic>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A1438F5-681D-4BAD-9F8E-D9FE841B86B3}" type="datetime1">
              <a:rPr lang="en-US"/>
              <a:pPr>
                <a:defRPr/>
              </a:pPr>
              <a:t>8/13/2009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68CA66-9610-4E60-BD3B-496BBE4F048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ED4B77-201A-4420-A895-84109CBEB9AD}" type="datetime1">
              <a:rPr lang="en-US"/>
              <a:pPr>
                <a:defRPr/>
              </a:pPr>
              <a:t>8/13/2009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FD6E2B-4C1F-443F-A2C5-448B7AE2E9C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C60B34D-DB25-4C37-AF34-34E58D04954E}" type="datetime1">
              <a:rPr lang="en-US"/>
              <a:pPr>
                <a:defRPr/>
              </a:pPr>
              <a:t>8/13/2009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0FC2FC-7735-4E12-BB80-832BC68C156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E2EABF-5E3B-422D-8E05-C9919667B23F}" type="datetime1">
              <a:rPr lang="en-US"/>
              <a:pPr>
                <a:defRPr/>
              </a:pPr>
              <a:t>8/13/2009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E758DC-45B6-45AB-8857-0B73BCBEC51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ADFC40-A903-4B3D-82F7-E838CEB7784C}" type="datetime1">
              <a:rPr lang="en-US"/>
              <a:pPr>
                <a:defRPr/>
              </a:pPr>
              <a:t>8/13/2009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6BAB0C-DF1A-4899-9027-98181BA7964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p:nvPr userDrawn="1"/>
        </p:nvSpPr>
        <p:spPr>
          <a:xfrm>
            <a:off x="0" y="0"/>
            <a:ext cx="9144000" cy="91440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0" dirty="0">
              <a:latin typeface="Trebuchet MS" pitchFamily="34" charset="0"/>
            </a:endParaRPr>
          </a:p>
        </p:txBody>
      </p:sp>
      <p:sp>
        <p:nvSpPr>
          <p:cNvPr id="3" name="Date Placeholder 1"/>
          <p:cNvSpPr>
            <a:spLocks noGrp="1"/>
          </p:cNvSpPr>
          <p:nvPr>
            <p:ph type="dt" sz="half" idx="10"/>
          </p:nvPr>
        </p:nvSpPr>
        <p:spPr/>
        <p:txBody>
          <a:bodyPr/>
          <a:lstStyle>
            <a:lvl1pPr>
              <a:defRPr/>
            </a:lvl1pPr>
          </a:lstStyle>
          <a:p>
            <a:pPr>
              <a:defRPr/>
            </a:pPr>
            <a:fld id="{F18C9DD5-B75F-43C0-A223-4E7CED180B70}" type="datetime1">
              <a:rPr lang="en-US"/>
              <a:pPr>
                <a:defRPr/>
              </a:pPr>
              <a:t>8/13/2009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7B853394-E7B2-419E-9BBC-A8244D5A47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B1B337-C135-494D-9194-737AA068CFD4}" type="datetime1">
              <a:rPr lang="en-US"/>
              <a:pPr>
                <a:defRPr/>
              </a:pPr>
              <a:t>8/13/2009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DD579A-00BB-4D92-B9EC-D32180E100A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3DDE5A-8E6A-470E-B0B6-F0524D670E93}" type="datetime1">
              <a:rPr lang="en-US"/>
              <a:pPr>
                <a:defRPr/>
              </a:pPr>
              <a:t>8/13/2009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9AEFDC-903B-41E7-B500-A096549A9B7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16F2422-FC7B-43AA-8F9E-DBD3AB8E5128}" type="datetime1">
              <a:rPr lang="en-US"/>
              <a:pPr>
                <a:defRPr/>
              </a:pPr>
              <a:t>8/13/2009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EBFD2A-DF3A-4B5C-965E-BD85193F045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62" r:id="rId7"/>
    <p:sldLayoutId id="2147483655" r:id="rId8"/>
    <p:sldLayoutId id="2147483654" r:id="rId9"/>
    <p:sldLayoutId id="2147483653" r:id="rId10"/>
    <p:sldLayoutId id="214748365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8000"/>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663300"/>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p:cNvSpPr>
            <a:spLocks noGrp="1"/>
          </p:cNvSpPr>
          <p:nvPr>
            <p:ph type="subTitle" idx="4294967295"/>
          </p:nvPr>
        </p:nvSpPr>
        <p:spPr>
          <a:xfrm>
            <a:off x="914400" y="1752600"/>
            <a:ext cx="7315200" cy="1066800"/>
          </a:xfrm>
        </p:spPr>
        <p:txBody>
          <a:bodyPr/>
          <a:lstStyle/>
          <a:p>
            <a:pPr algn="ctr" eaLnBrk="1" hangingPunct="1">
              <a:buFont typeface="Arial" charset="0"/>
              <a:buNone/>
            </a:pPr>
            <a:r>
              <a:rPr lang="en-US" sz="3400" b="1" smtClean="0">
                <a:latin typeface="Calibri" pitchFamily="34" charset="0"/>
              </a:rPr>
              <a:t>Forest Carbon Partnership Facility</a:t>
            </a:r>
          </a:p>
        </p:txBody>
      </p:sp>
      <p:sp>
        <p:nvSpPr>
          <p:cNvPr id="15362" name="Subtitle 2"/>
          <p:cNvSpPr txBox="1">
            <a:spLocks/>
          </p:cNvSpPr>
          <p:nvPr/>
        </p:nvSpPr>
        <p:spPr bwMode="auto">
          <a:xfrm>
            <a:off x="914400" y="3276600"/>
            <a:ext cx="7315200" cy="1219200"/>
          </a:xfrm>
          <a:prstGeom prst="rect">
            <a:avLst/>
          </a:prstGeom>
          <a:noFill/>
          <a:ln w="9525">
            <a:noFill/>
            <a:miter lim="800000"/>
            <a:headEnd/>
            <a:tailEnd/>
          </a:ln>
        </p:spPr>
        <p:txBody>
          <a:bodyPr/>
          <a:lstStyle/>
          <a:p>
            <a:pPr algn="ctr">
              <a:spcBef>
                <a:spcPct val="20000"/>
              </a:spcBef>
              <a:buFont typeface="Arial" charset="0"/>
              <a:buNone/>
            </a:pPr>
            <a:r>
              <a:rPr lang="en-US" sz="3000" b="1">
                <a:solidFill>
                  <a:srgbClr val="663300"/>
                </a:solidFill>
                <a:latin typeface="Calibri" pitchFamily="34" charset="0"/>
              </a:rPr>
              <a:t>FY10 Annual Budget of the Readiness Fund</a:t>
            </a:r>
          </a:p>
        </p:txBody>
      </p:sp>
      <p:sp>
        <p:nvSpPr>
          <p:cNvPr id="15363" name="Subtitle 2"/>
          <p:cNvSpPr>
            <a:spLocks noGrp="1"/>
          </p:cNvSpPr>
          <p:nvPr>
            <p:ph type="subTitle" idx="4294967295"/>
          </p:nvPr>
        </p:nvSpPr>
        <p:spPr>
          <a:xfrm>
            <a:off x="838200" y="5181600"/>
            <a:ext cx="7315200" cy="1066800"/>
          </a:xfrm>
        </p:spPr>
        <p:txBody>
          <a:bodyPr/>
          <a:lstStyle/>
          <a:p>
            <a:pPr algn="ctr" eaLnBrk="1" hangingPunct="1">
              <a:buFont typeface="Arial" charset="0"/>
              <a:buNone/>
            </a:pPr>
            <a:r>
              <a:rPr lang="en-US" sz="2400" smtClean="0">
                <a:solidFill>
                  <a:schemeClr val="tx1"/>
                </a:solidFill>
                <a:latin typeface="Calibri" pitchFamily="34" charset="0"/>
              </a:rPr>
              <a:t>Participants Committee Meeting (FCPF PC3)</a:t>
            </a:r>
          </a:p>
          <a:p>
            <a:pPr algn="ctr" eaLnBrk="1" hangingPunct="1">
              <a:buFont typeface="Arial" charset="0"/>
              <a:buNone/>
            </a:pPr>
            <a:r>
              <a:rPr lang="en-US" sz="2400" smtClean="0">
                <a:solidFill>
                  <a:schemeClr val="tx1"/>
                </a:solidFill>
                <a:latin typeface="Calibri" pitchFamily="34" charset="0"/>
              </a:rPr>
              <a:t>Montreux, Switzerland, June 16-18, 2009</a:t>
            </a:r>
          </a:p>
        </p:txBody>
      </p:sp>
      <p:sp>
        <p:nvSpPr>
          <p:cNvPr id="5" name="Slide Number Placeholder 4"/>
          <p:cNvSpPr>
            <a:spLocks noGrp="1"/>
          </p:cNvSpPr>
          <p:nvPr>
            <p:ph type="sldNum" sz="quarter" idx="12"/>
          </p:nvPr>
        </p:nvSpPr>
        <p:spPr/>
        <p:txBody>
          <a:bodyPr/>
          <a:lstStyle/>
          <a:p>
            <a:pPr>
              <a:defRPr/>
            </a:pPr>
            <a:fld id="{0EC50102-1DD4-4FEF-A70C-442E61CA3A45}"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33794" name="Content Placeholder 6"/>
          <p:cNvSpPr>
            <a:spLocks noGrp="1"/>
          </p:cNvSpPr>
          <p:nvPr>
            <p:ph idx="1"/>
          </p:nvPr>
        </p:nvSpPr>
        <p:spPr>
          <a:xfrm>
            <a:off x="304800" y="1265238"/>
            <a:ext cx="8610600" cy="4983162"/>
          </a:xfrm>
        </p:spPr>
        <p:txBody>
          <a:bodyPr/>
          <a:lstStyle/>
          <a:p>
            <a:pPr marL="228600" indent="-228600">
              <a:buFont typeface="Arial" charset="0"/>
              <a:buNone/>
            </a:pPr>
            <a:r>
              <a:rPr lang="en-US" sz="2400" b="1" smtClean="0"/>
              <a:t>Readiness Fund Administration</a:t>
            </a:r>
            <a:endParaRPr lang="en-US" sz="2000" smtClean="0"/>
          </a:p>
          <a:p>
            <a:pPr marL="228600" indent="-228600">
              <a:buFont typeface="Arial" charset="0"/>
              <a:buNone/>
            </a:pPr>
            <a:r>
              <a:rPr lang="en-US" sz="2400" smtClean="0"/>
              <a:t>Functions related to the World Bank role as Readiness Fund Trustee, including: </a:t>
            </a:r>
          </a:p>
          <a:p>
            <a:pPr marL="228600" indent="-228600"/>
            <a:r>
              <a:rPr lang="en-US" sz="2400" smtClean="0">
                <a:solidFill>
                  <a:srgbClr val="663300"/>
                </a:solidFill>
              </a:rPr>
              <a:t>Preparing budgets, business plans and financial projections</a:t>
            </a:r>
          </a:p>
          <a:p>
            <a:pPr marL="228600" indent="-228600"/>
            <a:r>
              <a:rPr lang="en-US" sz="2400" smtClean="0">
                <a:solidFill>
                  <a:srgbClr val="663300"/>
                </a:solidFill>
              </a:rPr>
              <a:t>Preparation of the FCPF Annual Report for the October Annual Meeting</a:t>
            </a:r>
          </a:p>
          <a:p>
            <a:pPr marL="228600" indent="-228600"/>
            <a:r>
              <a:rPr lang="en-US" sz="2400" smtClean="0">
                <a:solidFill>
                  <a:srgbClr val="663300"/>
                </a:solidFill>
              </a:rPr>
              <a:t>Accounting, financial audits, contributions management and legal services to the Readiness Trust Fund </a:t>
            </a:r>
          </a:p>
          <a:p>
            <a:pPr marL="228600" indent="-228600"/>
            <a:r>
              <a:rPr lang="en-US" sz="2400" smtClean="0">
                <a:solidFill>
                  <a:srgbClr val="663300"/>
                </a:solidFill>
              </a:rPr>
              <a:t>Evaluation of Readiness Fund progress</a:t>
            </a:r>
          </a:p>
          <a:p>
            <a:pPr marL="228600" indent="-228600">
              <a:buFont typeface="Wingdings" pitchFamily="2" charset="2"/>
              <a:buChar char="§"/>
            </a:pPr>
            <a:endParaRPr lang="en-US" sz="2000" smtClean="0">
              <a:solidFill>
                <a:srgbClr val="339933"/>
              </a:solidFill>
            </a:endParaRPr>
          </a:p>
        </p:txBody>
      </p:sp>
      <p:sp>
        <p:nvSpPr>
          <p:cNvPr id="33795" name="TextBox 7"/>
          <p:cNvSpPr txBox="1">
            <a:spLocks noChangeArrowheads="1"/>
          </p:cNvSpPr>
          <p:nvPr/>
        </p:nvSpPr>
        <p:spPr bwMode="auto">
          <a:xfrm>
            <a:off x="1524000" y="0"/>
            <a:ext cx="5867400" cy="1006475"/>
          </a:xfrm>
          <a:prstGeom prst="rect">
            <a:avLst/>
          </a:prstGeom>
          <a:noFill/>
          <a:ln w="9525">
            <a:noFill/>
            <a:miter lim="800000"/>
            <a:headEnd/>
            <a:tailEnd/>
          </a:ln>
        </p:spPr>
        <p:txBody>
          <a:bodyPr>
            <a:spAutoFit/>
          </a:bodyPr>
          <a:lstStyle/>
          <a:p>
            <a:pPr marL="457200" indent="-457200" algn="ctr">
              <a:buFontTx/>
              <a:buAutoNum type="romanUcPeriod"/>
            </a:pPr>
            <a:r>
              <a:rPr lang="en-US" sz="3000">
                <a:solidFill>
                  <a:schemeClr val="bg1"/>
                </a:solidFill>
                <a:latin typeface="Calibri" pitchFamily="34" charset="0"/>
              </a:rPr>
              <a:t>The Budget Process of the FCPF – </a:t>
            </a:r>
          </a:p>
          <a:p>
            <a:pPr marL="457200" indent="-457200" algn="ctr"/>
            <a:r>
              <a:rPr lang="en-US" sz="3000">
                <a:solidFill>
                  <a:schemeClr val="bg1"/>
                </a:solidFill>
                <a:latin typeface="Calibri" pitchFamily="34" charset="0"/>
              </a:rPr>
              <a:t>Secretariat and Trustee Functions </a:t>
            </a:r>
          </a:p>
        </p:txBody>
      </p:sp>
      <p:sp>
        <p:nvSpPr>
          <p:cNvPr id="5" name="Slide Number Placeholder 4"/>
          <p:cNvSpPr>
            <a:spLocks noGrp="1"/>
          </p:cNvSpPr>
          <p:nvPr>
            <p:ph type="sldNum" sz="quarter" idx="12"/>
          </p:nvPr>
        </p:nvSpPr>
        <p:spPr/>
        <p:txBody>
          <a:bodyPr/>
          <a:lstStyle/>
          <a:p>
            <a:pPr>
              <a:defRPr/>
            </a:pPr>
            <a:fld id="{5A243C19-F8C6-4C7C-84F1-4AD734F87A51}"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35842" name="Content Placeholder 6"/>
          <p:cNvSpPr>
            <a:spLocks noGrp="1"/>
          </p:cNvSpPr>
          <p:nvPr>
            <p:ph idx="1"/>
          </p:nvPr>
        </p:nvSpPr>
        <p:spPr>
          <a:xfrm>
            <a:off x="304800" y="1265238"/>
            <a:ext cx="8610600" cy="4983162"/>
          </a:xfrm>
        </p:spPr>
        <p:txBody>
          <a:bodyPr/>
          <a:lstStyle/>
          <a:p>
            <a:pPr marL="228600" indent="-228600">
              <a:buFont typeface="Arial" charset="0"/>
              <a:buNone/>
            </a:pPr>
            <a:r>
              <a:rPr lang="en-US" sz="2400" b="1" smtClean="0"/>
              <a:t>Carbon Fund Administration</a:t>
            </a:r>
          </a:p>
          <a:p>
            <a:pPr marL="228600" indent="-228600">
              <a:buFont typeface="Arial" charset="0"/>
              <a:buNone/>
            </a:pPr>
            <a:endParaRPr lang="en-US" sz="1200" smtClean="0">
              <a:solidFill>
                <a:srgbClr val="663300"/>
              </a:solidFill>
            </a:endParaRPr>
          </a:p>
          <a:p>
            <a:pPr marL="228600" indent="-228600"/>
            <a:r>
              <a:rPr lang="en-US" sz="2400" smtClean="0">
                <a:solidFill>
                  <a:srgbClr val="663300"/>
                </a:solidFill>
              </a:rPr>
              <a:t>Similar Trustee functions as with the FCPF Readiness Fund</a:t>
            </a:r>
          </a:p>
          <a:p>
            <a:pPr marL="228600" indent="-228600">
              <a:spcBef>
                <a:spcPct val="30000"/>
              </a:spcBef>
            </a:pPr>
            <a:r>
              <a:rPr lang="en-US" sz="2400" smtClean="0">
                <a:solidFill>
                  <a:srgbClr val="663300"/>
                </a:solidFill>
              </a:rPr>
              <a:t>Presented for approval of the Carbon Fund Participants at the meeting in October</a:t>
            </a:r>
          </a:p>
          <a:p>
            <a:pPr marL="228600" indent="-228600">
              <a:buFont typeface="Wingdings" pitchFamily="2" charset="2"/>
              <a:buChar char="§"/>
            </a:pPr>
            <a:endParaRPr lang="en-US" sz="2000" smtClean="0">
              <a:solidFill>
                <a:srgbClr val="339933"/>
              </a:solidFill>
            </a:endParaRPr>
          </a:p>
        </p:txBody>
      </p:sp>
      <p:sp>
        <p:nvSpPr>
          <p:cNvPr id="35843" name="TextBox 7"/>
          <p:cNvSpPr txBox="1">
            <a:spLocks noChangeArrowheads="1"/>
          </p:cNvSpPr>
          <p:nvPr/>
        </p:nvSpPr>
        <p:spPr bwMode="auto">
          <a:xfrm>
            <a:off x="1066800" y="0"/>
            <a:ext cx="6934200" cy="1006475"/>
          </a:xfrm>
          <a:prstGeom prst="rect">
            <a:avLst/>
          </a:prstGeom>
          <a:noFill/>
          <a:ln w="9525">
            <a:noFill/>
            <a:miter lim="800000"/>
            <a:headEnd/>
            <a:tailEnd/>
          </a:ln>
        </p:spPr>
        <p:txBody>
          <a:bodyPr>
            <a:spAutoFit/>
          </a:bodyPr>
          <a:lstStyle/>
          <a:p>
            <a:pPr marL="457200" indent="-457200" algn="ctr">
              <a:buFontTx/>
              <a:buAutoNum type="romanUcPeriod"/>
            </a:pPr>
            <a:r>
              <a:rPr lang="en-US" sz="3000">
                <a:solidFill>
                  <a:schemeClr val="bg1"/>
                </a:solidFill>
                <a:latin typeface="Calibri" pitchFamily="34" charset="0"/>
              </a:rPr>
              <a:t>The Budget Process of the FCPF – </a:t>
            </a:r>
          </a:p>
          <a:p>
            <a:pPr marL="457200" indent="-457200" algn="ctr"/>
            <a:r>
              <a:rPr lang="en-US" sz="3000">
                <a:solidFill>
                  <a:schemeClr val="bg1"/>
                </a:solidFill>
              </a:rPr>
              <a:t>Secretariat and Trustee Functions </a:t>
            </a:r>
            <a:endParaRPr lang="en-US" sz="300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fld id="{1C0CA9A4-5196-4657-9744-AA5182A34203}"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37890" name="Content Placeholder 6"/>
          <p:cNvSpPr>
            <a:spLocks noGrp="1"/>
          </p:cNvSpPr>
          <p:nvPr>
            <p:ph idx="1"/>
          </p:nvPr>
        </p:nvSpPr>
        <p:spPr>
          <a:xfrm>
            <a:off x="304800" y="1265238"/>
            <a:ext cx="8610600" cy="4983162"/>
          </a:xfrm>
        </p:spPr>
        <p:txBody>
          <a:bodyPr/>
          <a:lstStyle/>
          <a:p>
            <a:pPr marL="282575" indent="-282575"/>
            <a:r>
              <a:rPr lang="en-US" sz="2400" smtClean="0"/>
              <a:t>‘Shared Costs’ across both the Readiness Fund and Carbon Fund include</a:t>
            </a:r>
          </a:p>
          <a:p>
            <a:pPr lvl="1">
              <a:buFont typeface="Arial" charset="0"/>
              <a:buChar char="•"/>
            </a:pPr>
            <a:r>
              <a:rPr lang="en-US" sz="2400" smtClean="0"/>
              <a:t> FCPF Secretariat and </a:t>
            </a:r>
          </a:p>
          <a:p>
            <a:pPr lvl="1">
              <a:buFont typeface="Arial" charset="0"/>
              <a:buChar char="•"/>
            </a:pPr>
            <a:r>
              <a:rPr lang="en-US" sz="2400" smtClean="0"/>
              <a:t> REDD Methodology Support</a:t>
            </a:r>
          </a:p>
          <a:p>
            <a:pPr marL="282575" indent="-282575"/>
            <a:r>
              <a:rPr lang="en-US" sz="2400" smtClean="0"/>
              <a:t>Consistent with the Charter, the Carbon Fund would assume 35% of these costs over time</a:t>
            </a:r>
          </a:p>
          <a:p>
            <a:pPr marL="282575" indent="-282575"/>
            <a:r>
              <a:rPr lang="en-US" sz="2400" smtClean="0"/>
              <a:t>Cost sharing is reflected in the current business plan and FY09 budget    </a:t>
            </a:r>
          </a:p>
          <a:p>
            <a:pPr marL="282575" indent="-282575"/>
            <a:r>
              <a:rPr lang="en-US" sz="2400" smtClean="0"/>
              <a:t>However, appropriate phasing of the Shared Costs borne by Carbon Fund Participants to be decided in this Meeting.</a:t>
            </a:r>
          </a:p>
        </p:txBody>
      </p:sp>
      <p:sp>
        <p:nvSpPr>
          <p:cNvPr id="37891" name="TextBox 7"/>
          <p:cNvSpPr txBox="1">
            <a:spLocks noChangeArrowheads="1"/>
          </p:cNvSpPr>
          <p:nvPr/>
        </p:nvSpPr>
        <p:spPr bwMode="auto">
          <a:xfrm>
            <a:off x="1295400" y="0"/>
            <a:ext cx="6400800" cy="1006475"/>
          </a:xfrm>
          <a:prstGeom prst="rect">
            <a:avLst/>
          </a:prstGeom>
          <a:noFill/>
          <a:ln w="9525">
            <a:noFill/>
            <a:miter lim="800000"/>
            <a:headEnd/>
            <a:tailEnd/>
          </a:ln>
        </p:spPr>
        <p:txBody>
          <a:bodyPr>
            <a:spAutoFit/>
          </a:bodyPr>
          <a:lstStyle/>
          <a:p>
            <a:pPr marL="457200" indent="-457200" algn="ctr">
              <a:buFontTx/>
              <a:buAutoNum type="romanUcPeriod"/>
            </a:pPr>
            <a:r>
              <a:rPr lang="en-US" sz="3000">
                <a:solidFill>
                  <a:schemeClr val="bg1"/>
                </a:solidFill>
                <a:latin typeface="Calibri" pitchFamily="34" charset="0"/>
              </a:rPr>
              <a:t>The Budget Process of the FCPF – </a:t>
            </a:r>
          </a:p>
          <a:p>
            <a:pPr marL="457200" indent="-457200" algn="ctr"/>
            <a:r>
              <a:rPr lang="en-US" sz="3000">
                <a:solidFill>
                  <a:schemeClr val="bg1"/>
                </a:solidFill>
                <a:latin typeface="Calibri" pitchFamily="34" charset="0"/>
              </a:rPr>
              <a:t>Shared Facility Costs</a:t>
            </a:r>
          </a:p>
        </p:txBody>
      </p:sp>
      <p:sp>
        <p:nvSpPr>
          <p:cNvPr id="5" name="Slide Number Placeholder 4"/>
          <p:cNvSpPr>
            <a:spLocks noGrp="1"/>
          </p:cNvSpPr>
          <p:nvPr>
            <p:ph type="sldNum" sz="quarter" idx="12"/>
          </p:nvPr>
        </p:nvSpPr>
        <p:spPr/>
        <p:txBody>
          <a:bodyPr/>
          <a:lstStyle/>
          <a:p>
            <a:pPr>
              <a:defRPr/>
            </a:pPr>
            <a:fld id="{A4958A80-4867-4FD0-8A27-168AF1761D13}"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39938" name="Content Placeholder 6"/>
          <p:cNvSpPr>
            <a:spLocks noGrp="1"/>
          </p:cNvSpPr>
          <p:nvPr>
            <p:ph idx="1"/>
          </p:nvPr>
        </p:nvSpPr>
        <p:spPr>
          <a:xfrm>
            <a:off x="381000" y="1341438"/>
            <a:ext cx="2362200" cy="487362"/>
          </a:xfrm>
        </p:spPr>
        <p:txBody>
          <a:bodyPr/>
          <a:lstStyle/>
          <a:p>
            <a:pPr>
              <a:buFont typeface="Arial" charset="0"/>
              <a:buNone/>
            </a:pPr>
            <a:r>
              <a:rPr lang="en-US" b="1" smtClean="0">
                <a:solidFill>
                  <a:srgbClr val="006600"/>
                </a:solidFill>
              </a:rPr>
              <a:t>Topics </a:t>
            </a:r>
          </a:p>
        </p:txBody>
      </p:sp>
      <p:sp>
        <p:nvSpPr>
          <p:cNvPr id="39939" name="TextBox 7"/>
          <p:cNvSpPr txBox="1">
            <a:spLocks noChangeArrowheads="1"/>
          </p:cNvSpPr>
          <p:nvPr/>
        </p:nvSpPr>
        <p:spPr bwMode="auto">
          <a:xfrm>
            <a:off x="304800" y="228600"/>
            <a:ext cx="8382000" cy="549275"/>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en-US" sz="3000">
                <a:solidFill>
                  <a:schemeClr val="bg1"/>
                </a:solidFill>
                <a:latin typeface="Calibri" pitchFamily="34" charset="0"/>
              </a:rPr>
              <a:t>II.	Status of the FY09 Budget</a:t>
            </a:r>
          </a:p>
        </p:txBody>
      </p:sp>
      <p:sp>
        <p:nvSpPr>
          <p:cNvPr id="6" name="Rectangle 5"/>
          <p:cNvSpPr/>
          <p:nvPr/>
        </p:nvSpPr>
        <p:spPr>
          <a:xfrm>
            <a:off x="914400" y="2133600"/>
            <a:ext cx="7467600" cy="2667000"/>
          </a:xfrm>
          <a:prstGeom prst="rect">
            <a:avLst/>
          </a:prstGeom>
          <a:solidFill>
            <a:srgbClr val="008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06450" lvl="1" indent="-349250">
              <a:buFont typeface="Wingdings" pitchFamily="2" charset="2"/>
              <a:buChar char="§"/>
              <a:defRPr/>
            </a:pPr>
            <a:endParaRPr lang="en-US" sz="2400">
              <a:solidFill>
                <a:srgbClr val="006600"/>
              </a:solidFill>
              <a:cs typeface="Arial" charset="0"/>
            </a:endParaRPr>
          </a:p>
          <a:p>
            <a:pPr marL="806450" lvl="1" indent="-349250">
              <a:lnSpc>
                <a:spcPct val="80000"/>
              </a:lnSpc>
              <a:spcBef>
                <a:spcPct val="50000"/>
              </a:spcBef>
              <a:buFont typeface="Wingdings" pitchFamily="2" charset="2"/>
              <a:buChar char="§"/>
              <a:defRPr/>
            </a:pPr>
            <a:endParaRPr lang="en-US" sz="1000">
              <a:solidFill>
                <a:srgbClr val="006600"/>
              </a:solidFill>
              <a:cs typeface="Arial" charset="0"/>
            </a:endParaRPr>
          </a:p>
          <a:p>
            <a:pPr marL="806450" lvl="1" indent="-349250">
              <a:lnSpc>
                <a:spcPct val="80000"/>
              </a:lnSpc>
              <a:spcBef>
                <a:spcPct val="50000"/>
              </a:spcBef>
              <a:buFont typeface="Arial" charset="0"/>
              <a:buChar char="•"/>
              <a:defRPr/>
            </a:pPr>
            <a:r>
              <a:rPr lang="en-US" sz="2400">
                <a:solidFill>
                  <a:srgbClr val="006600"/>
                </a:solidFill>
                <a:cs typeface="Arial" charset="0"/>
              </a:rPr>
              <a:t>Review of Contributions and Cash Flow Projections</a:t>
            </a:r>
          </a:p>
          <a:p>
            <a:pPr marL="806450" lvl="1" indent="-349250">
              <a:lnSpc>
                <a:spcPct val="80000"/>
              </a:lnSpc>
              <a:spcBef>
                <a:spcPct val="50000"/>
              </a:spcBef>
              <a:buFont typeface="Arial" charset="0"/>
              <a:buChar char="•"/>
              <a:defRPr/>
            </a:pPr>
            <a:r>
              <a:rPr lang="en-US" sz="2400">
                <a:solidFill>
                  <a:srgbClr val="006600"/>
                </a:solidFill>
                <a:cs typeface="Arial" charset="0"/>
              </a:rPr>
              <a:t>FY09 Expenditures and Commitments to Date</a:t>
            </a:r>
          </a:p>
          <a:p>
            <a:pPr marL="806450" lvl="1" indent="-349250">
              <a:lnSpc>
                <a:spcPct val="80000"/>
              </a:lnSpc>
              <a:spcBef>
                <a:spcPct val="50000"/>
              </a:spcBef>
              <a:buFont typeface="Arial" charset="0"/>
              <a:buChar char="•"/>
              <a:defRPr/>
            </a:pPr>
            <a:endParaRPr lang="en-US" sz="2400">
              <a:solidFill>
                <a:srgbClr val="006600"/>
              </a:solidFill>
              <a:cs typeface="Arial" charset="0"/>
            </a:endParaRPr>
          </a:p>
          <a:p>
            <a:pPr marL="806450" lvl="1" indent="-349250">
              <a:lnSpc>
                <a:spcPct val="80000"/>
              </a:lnSpc>
              <a:spcBef>
                <a:spcPct val="50000"/>
              </a:spcBef>
              <a:buFont typeface="Wingdings" pitchFamily="2" charset="2"/>
              <a:buChar char="§"/>
              <a:defRPr/>
            </a:pPr>
            <a:endParaRPr lang="en-US" sz="2400">
              <a:solidFill>
                <a:srgbClr val="006600"/>
              </a:solidFill>
              <a:cs typeface="Arial" charset="0"/>
            </a:endParaRPr>
          </a:p>
          <a:p>
            <a:pPr algn="ctr">
              <a:defRPr/>
            </a:pPr>
            <a:endParaRPr lang="en-US">
              <a:solidFill>
                <a:srgbClr val="FFFFFF"/>
              </a:solidFill>
              <a:cs typeface="Arial" charset="0"/>
            </a:endParaRPr>
          </a:p>
        </p:txBody>
      </p:sp>
      <p:sp>
        <p:nvSpPr>
          <p:cNvPr id="7" name="Slide Number Placeholder 6"/>
          <p:cNvSpPr>
            <a:spLocks noGrp="1"/>
          </p:cNvSpPr>
          <p:nvPr>
            <p:ph type="sldNum" sz="quarter" idx="12"/>
          </p:nvPr>
        </p:nvSpPr>
        <p:spPr/>
        <p:txBody>
          <a:bodyPr/>
          <a:lstStyle/>
          <a:p>
            <a:pPr>
              <a:defRPr/>
            </a:pPr>
            <a:fld id="{A4E1BC7E-038A-4A25-A1B1-DC68619175A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41986" name="TextBox 7"/>
          <p:cNvSpPr txBox="1">
            <a:spLocks noChangeArrowheads="1"/>
          </p:cNvSpPr>
          <p:nvPr/>
        </p:nvSpPr>
        <p:spPr bwMode="auto">
          <a:xfrm>
            <a:off x="381000" y="0"/>
            <a:ext cx="8382000" cy="1006475"/>
          </a:xfrm>
          <a:prstGeom prst="rect">
            <a:avLst/>
          </a:prstGeom>
          <a:noFill/>
          <a:ln w="9525">
            <a:noFill/>
            <a:miter lim="800000"/>
            <a:headEnd/>
            <a:tailEnd/>
          </a:ln>
        </p:spPr>
        <p:txBody>
          <a:bodyPr>
            <a:spAutoFit/>
          </a:bodyPr>
          <a:lstStyle/>
          <a:p>
            <a:pPr marL="457200" indent="-457200" algn="ctr">
              <a:buFontTx/>
              <a:buAutoNum type="romanUcPeriod" startAt="2"/>
            </a:pPr>
            <a:r>
              <a:rPr lang="en-US" sz="3000">
                <a:solidFill>
                  <a:schemeClr val="bg1"/>
                </a:solidFill>
                <a:latin typeface="Calibri" pitchFamily="34" charset="0"/>
              </a:rPr>
              <a:t>Status of the FY09 Budget – </a:t>
            </a:r>
          </a:p>
          <a:p>
            <a:pPr marL="457200" indent="-457200" algn="ctr"/>
            <a:r>
              <a:rPr lang="en-US" sz="3000">
                <a:solidFill>
                  <a:schemeClr val="bg1"/>
                </a:solidFill>
                <a:latin typeface="Calibri" pitchFamily="34" charset="0"/>
              </a:rPr>
              <a:t>Review of Contributions </a:t>
            </a:r>
          </a:p>
        </p:txBody>
      </p:sp>
      <p:graphicFrame>
        <p:nvGraphicFramePr>
          <p:cNvPr id="20580" name="Group 100"/>
          <p:cNvGraphicFramePr>
            <a:graphicFrameLocks noGrp="1"/>
          </p:cNvGraphicFramePr>
          <p:nvPr/>
        </p:nvGraphicFramePr>
        <p:xfrm>
          <a:off x="1066800" y="1828800"/>
          <a:ext cx="6477000" cy="3824288"/>
        </p:xfrm>
        <a:graphic>
          <a:graphicData uri="http://schemas.openxmlformats.org/drawingml/2006/table">
            <a:tbl>
              <a:tblPr/>
              <a:tblGrid>
                <a:gridCol w="1438275"/>
                <a:gridCol w="989013"/>
                <a:gridCol w="989012"/>
                <a:gridCol w="989013"/>
                <a:gridCol w="990600"/>
                <a:gridCol w="1081087"/>
              </a:tblGrid>
              <a:tr h="585788">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Available Contributions to the Readiness Fund ($m) as of June 8, 2009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6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FY09</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FY10</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FY11</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FY12</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Totals</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Australia</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9.6</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Finland</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9.0</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AFD (France)</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4.6</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0.4</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Japan</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5.0</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5.0</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Netherlands</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5.0</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5.1</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5.1</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5.1</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20.3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Norway</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5.0</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15.0</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10.0</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Spain</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7.0</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Switzerland</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8.2</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UK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5.7</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5.7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USA</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0.5</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4.5</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FY Totals</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53.8</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35.7</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15.1</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5.1</a:t>
                      </a:r>
                    </a:p>
                  </a:txBody>
                  <a:tcPr marL="0" marR="0" marT="0"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109.8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6699"/>
                    </a:solidFill>
                  </a:tcPr>
                </a:tc>
              </a:tr>
            </a:tbl>
          </a:graphicData>
        </a:graphic>
      </p:graphicFrame>
      <p:sp>
        <p:nvSpPr>
          <p:cNvPr id="5" name="Slide Number Placeholder 4"/>
          <p:cNvSpPr>
            <a:spLocks noGrp="1"/>
          </p:cNvSpPr>
          <p:nvPr>
            <p:ph type="sldNum" sz="quarter" idx="12"/>
          </p:nvPr>
        </p:nvSpPr>
        <p:spPr/>
        <p:txBody>
          <a:bodyPr/>
          <a:lstStyle/>
          <a:p>
            <a:pPr>
              <a:defRPr/>
            </a:pPr>
            <a:fld id="{B30226A2-4BC8-4775-A71D-D1B596E76B88}"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44034" name="TextBox 7"/>
          <p:cNvSpPr txBox="1">
            <a:spLocks noChangeArrowheads="1"/>
          </p:cNvSpPr>
          <p:nvPr/>
        </p:nvSpPr>
        <p:spPr bwMode="auto">
          <a:xfrm>
            <a:off x="457200" y="284163"/>
            <a:ext cx="7848600" cy="822325"/>
          </a:xfrm>
          <a:prstGeom prst="rect">
            <a:avLst/>
          </a:prstGeom>
          <a:noFill/>
          <a:ln w="9525">
            <a:noFill/>
            <a:miter lim="800000"/>
            <a:headEnd/>
            <a:tailEnd/>
          </a:ln>
        </p:spPr>
        <p:txBody>
          <a:bodyPr>
            <a:spAutoFit/>
          </a:bodyPr>
          <a:lstStyle/>
          <a:p>
            <a:pPr algn="ctr"/>
            <a:r>
              <a:rPr lang="en-US" sz="2400">
                <a:solidFill>
                  <a:schemeClr val="bg1"/>
                </a:solidFill>
                <a:latin typeface="Calibri" pitchFamily="34" charset="0"/>
              </a:rPr>
              <a:t>II. Status of the FY09 Budget – </a:t>
            </a:r>
          </a:p>
          <a:p>
            <a:pPr algn="ctr"/>
            <a:r>
              <a:rPr lang="en-US" sz="2400">
                <a:solidFill>
                  <a:schemeClr val="bg1"/>
                </a:solidFill>
                <a:latin typeface="Calibri" pitchFamily="34" charset="0"/>
              </a:rPr>
              <a:t>Expenditures and Commitments to Date</a:t>
            </a:r>
          </a:p>
        </p:txBody>
      </p:sp>
      <p:sp>
        <p:nvSpPr>
          <p:cNvPr id="44035" name="Content Placeholder 6"/>
          <p:cNvSpPr>
            <a:spLocks/>
          </p:cNvSpPr>
          <p:nvPr/>
        </p:nvSpPr>
        <p:spPr bwMode="auto">
          <a:xfrm>
            <a:off x="304800" y="1417638"/>
            <a:ext cx="8610600" cy="4983162"/>
          </a:xfrm>
          <a:prstGeom prst="rect">
            <a:avLst/>
          </a:prstGeom>
          <a:noFill/>
          <a:ln w="9525">
            <a:noFill/>
            <a:miter lim="800000"/>
            <a:headEnd/>
            <a:tailEnd/>
          </a:ln>
        </p:spPr>
        <p:txBody>
          <a:bodyPr/>
          <a:lstStyle/>
          <a:p>
            <a:pPr marL="342900" indent="-342900" eaLnBrk="0" hangingPunct="0">
              <a:lnSpc>
                <a:spcPct val="90000"/>
              </a:lnSpc>
              <a:spcBef>
                <a:spcPts val="1800"/>
              </a:spcBef>
              <a:buFont typeface="Arial" charset="0"/>
              <a:buNone/>
            </a:pPr>
            <a:r>
              <a:rPr lang="en-US" sz="2400">
                <a:solidFill>
                  <a:srgbClr val="008000"/>
                </a:solidFill>
                <a:latin typeface="Calibri" pitchFamily="34" charset="0"/>
              </a:rPr>
              <a:t>When reviewing the FY09 budget and expenditures:</a:t>
            </a:r>
          </a:p>
          <a:p>
            <a:pPr marL="342900" indent="-342900" eaLnBrk="0" hangingPunct="0">
              <a:spcBef>
                <a:spcPts val="600"/>
              </a:spcBef>
              <a:buFont typeface="Arial" charset="0"/>
              <a:buChar char="•"/>
            </a:pPr>
            <a:r>
              <a:rPr lang="en-US" sz="2400">
                <a:solidFill>
                  <a:srgbClr val="663300"/>
                </a:solidFill>
                <a:latin typeface="Calibri" pitchFamily="34" charset="0"/>
              </a:rPr>
              <a:t>First Readiness Fund budget was very much a projection</a:t>
            </a:r>
          </a:p>
          <a:p>
            <a:pPr marL="342900" indent="-342900" eaLnBrk="0" hangingPunct="0">
              <a:spcBef>
                <a:spcPts val="600"/>
              </a:spcBef>
              <a:buFont typeface="Arial" charset="0"/>
              <a:buChar char="•"/>
            </a:pPr>
            <a:endParaRPr lang="en-US" sz="2400">
              <a:solidFill>
                <a:srgbClr val="663300"/>
              </a:solidFill>
              <a:latin typeface="Calibri" pitchFamily="34" charset="0"/>
            </a:endParaRPr>
          </a:p>
          <a:p>
            <a:pPr marL="342900" indent="-342900" eaLnBrk="0" hangingPunct="0">
              <a:spcBef>
                <a:spcPts val="600"/>
              </a:spcBef>
              <a:buFont typeface="Arial" charset="0"/>
              <a:buChar char="•"/>
            </a:pPr>
            <a:r>
              <a:rPr lang="en-US" sz="2400">
                <a:solidFill>
                  <a:srgbClr val="663300"/>
                </a:solidFill>
                <a:latin typeface="Calibri" pitchFamily="34" charset="0"/>
              </a:rPr>
              <a:t>Final FY09 expenditures are not available until July – will be reflected in Annual Report</a:t>
            </a:r>
          </a:p>
          <a:p>
            <a:pPr marL="342900" indent="-342900" eaLnBrk="0" hangingPunct="0">
              <a:spcBef>
                <a:spcPts val="600"/>
              </a:spcBef>
              <a:buFont typeface="Arial" charset="0"/>
              <a:buChar char="•"/>
            </a:pPr>
            <a:endParaRPr lang="en-US" sz="2400">
              <a:solidFill>
                <a:srgbClr val="663300"/>
              </a:solidFill>
              <a:latin typeface="Calibri" pitchFamily="34" charset="0"/>
            </a:endParaRPr>
          </a:p>
          <a:p>
            <a:pPr marL="342900" indent="-342900" eaLnBrk="0" hangingPunct="0">
              <a:spcBef>
                <a:spcPts val="600"/>
              </a:spcBef>
              <a:buFont typeface="Arial" charset="0"/>
              <a:buChar char="•"/>
            </a:pPr>
            <a:r>
              <a:rPr lang="en-US" sz="2400">
                <a:solidFill>
                  <a:srgbClr val="663300"/>
                </a:solidFill>
                <a:latin typeface="Calibri" pitchFamily="34" charset="0"/>
              </a:rPr>
              <a:t>However, based on expenses through April, it appears that the FY09 approved budget was a reasonable projection of costs</a:t>
            </a:r>
          </a:p>
          <a:p>
            <a:pPr marL="342900" indent="-342900" eaLnBrk="0" hangingPunct="0">
              <a:spcBef>
                <a:spcPts val="600"/>
              </a:spcBef>
              <a:buFont typeface="Arial" charset="0"/>
              <a:buChar char="•"/>
            </a:pPr>
            <a:endParaRPr lang="en-US" sz="2400">
              <a:solidFill>
                <a:srgbClr val="663300"/>
              </a:solidFill>
              <a:latin typeface="Calibri" pitchFamily="34" charset="0"/>
            </a:endParaRPr>
          </a:p>
          <a:p>
            <a:pPr marL="342900" indent="-342900" eaLnBrk="0" hangingPunct="0">
              <a:spcBef>
                <a:spcPts val="600"/>
              </a:spcBef>
              <a:buFont typeface="Arial" charset="0"/>
              <a:buChar char="•"/>
            </a:pPr>
            <a:r>
              <a:rPr lang="en-US" sz="2400">
                <a:solidFill>
                  <a:srgbClr val="663300"/>
                </a:solidFill>
                <a:latin typeface="Calibri" pitchFamily="34" charset="0"/>
              </a:rPr>
              <a:t>FMT does expect an underrun of about 14 percent compared to the original budget, but we have some additional costs that may offset this underrun.</a:t>
            </a:r>
            <a:endParaRPr lang="en-US" sz="2400">
              <a:solidFill>
                <a:srgbClr val="008000"/>
              </a:solidFill>
              <a:latin typeface="Calibri" pitchFamily="34" charset="0"/>
            </a:endParaRPr>
          </a:p>
        </p:txBody>
      </p:sp>
      <p:sp>
        <p:nvSpPr>
          <p:cNvPr id="6" name="Slide Number Placeholder 5"/>
          <p:cNvSpPr>
            <a:spLocks noGrp="1"/>
          </p:cNvSpPr>
          <p:nvPr>
            <p:ph type="sldNum" sz="quarter" idx="12"/>
          </p:nvPr>
        </p:nvSpPr>
        <p:spPr/>
        <p:txBody>
          <a:bodyPr/>
          <a:lstStyle/>
          <a:p>
            <a:pPr>
              <a:defRPr/>
            </a:pPr>
            <a:fld id="{86769380-93D2-4DF7-92B0-8A9D1705FD16}"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46082" name="TextBox 7"/>
          <p:cNvSpPr txBox="1">
            <a:spLocks noChangeArrowheads="1"/>
          </p:cNvSpPr>
          <p:nvPr/>
        </p:nvSpPr>
        <p:spPr bwMode="auto">
          <a:xfrm>
            <a:off x="457200" y="284163"/>
            <a:ext cx="7848600" cy="822325"/>
          </a:xfrm>
          <a:prstGeom prst="rect">
            <a:avLst/>
          </a:prstGeom>
          <a:noFill/>
          <a:ln w="9525">
            <a:noFill/>
            <a:miter lim="800000"/>
            <a:headEnd/>
            <a:tailEnd/>
          </a:ln>
        </p:spPr>
        <p:txBody>
          <a:bodyPr>
            <a:spAutoFit/>
          </a:bodyPr>
          <a:lstStyle/>
          <a:p>
            <a:pPr algn="ctr"/>
            <a:r>
              <a:rPr lang="en-US" sz="2400">
                <a:solidFill>
                  <a:schemeClr val="bg1"/>
                </a:solidFill>
                <a:latin typeface="Calibri" pitchFamily="34" charset="0"/>
              </a:rPr>
              <a:t>II. Status of the FY09 Budget – </a:t>
            </a:r>
          </a:p>
          <a:p>
            <a:pPr algn="ctr"/>
            <a:r>
              <a:rPr lang="en-US" sz="2400">
                <a:solidFill>
                  <a:schemeClr val="bg1"/>
                </a:solidFill>
                <a:latin typeface="Calibri" pitchFamily="34" charset="0"/>
              </a:rPr>
              <a:t>Expenditures and Commitments to Date</a:t>
            </a:r>
          </a:p>
        </p:txBody>
      </p:sp>
      <p:sp>
        <p:nvSpPr>
          <p:cNvPr id="46083" name="Content Placeholder 6"/>
          <p:cNvSpPr>
            <a:spLocks/>
          </p:cNvSpPr>
          <p:nvPr/>
        </p:nvSpPr>
        <p:spPr bwMode="auto">
          <a:xfrm>
            <a:off x="304800" y="1417638"/>
            <a:ext cx="8610600" cy="4983162"/>
          </a:xfrm>
          <a:prstGeom prst="rect">
            <a:avLst/>
          </a:prstGeom>
          <a:noFill/>
          <a:ln w="9525">
            <a:noFill/>
            <a:miter lim="800000"/>
            <a:headEnd/>
            <a:tailEnd/>
          </a:ln>
        </p:spPr>
        <p:txBody>
          <a:bodyPr/>
          <a:lstStyle/>
          <a:p>
            <a:pPr marL="463550" indent="-463550" eaLnBrk="0" hangingPunct="0">
              <a:lnSpc>
                <a:spcPct val="90000"/>
              </a:lnSpc>
              <a:spcBef>
                <a:spcPts val="1800"/>
              </a:spcBef>
              <a:buFont typeface="Arial" charset="0"/>
              <a:buNone/>
            </a:pPr>
            <a:r>
              <a:rPr lang="en-US" sz="2400">
                <a:solidFill>
                  <a:srgbClr val="008000"/>
                </a:solidFill>
                <a:latin typeface="Calibri" pitchFamily="34" charset="0"/>
              </a:rPr>
              <a:t>When reviewing the FY09 budget and expenditures:</a:t>
            </a:r>
          </a:p>
          <a:p>
            <a:pPr marL="463550" indent="-463550">
              <a:buFont typeface="Calibri" pitchFamily="34" charset="0"/>
              <a:buChar char="•"/>
            </a:pPr>
            <a:r>
              <a:rPr lang="en-US" sz="2400">
                <a:solidFill>
                  <a:srgbClr val="663300"/>
                </a:solidFill>
                <a:latin typeface="Calibri" pitchFamily="34" charset="0"/>
              </a:rPr>
              <a:t>With greater demand for Participation –  slower initial roll out of readiness activities in specific countries</a:t>
            </a:r>
          </a:p>
          <a:p>
            <a:pPr marL="463550" indent="-463550">
              <a:buFont typeface="Calibri" pitchFamily="34" charset="0"/>
              <a:buChar char="•"/>
            </a:pPr>
            <a:endParaRPr lang="en-US" sz="2400">
              <a:solidFill>
                <a:srgbClr val="663300"/>
              </a:solidFill>
              <a:latin typeface="Calibri" pitchFamily="34" charset="0"/>
            </a:endParaRPr>
          </a:p>
          <a:p>
            <a:pPr marL="463550" indent="-463550">
              <a:buFont typeface="Calibri" pitchFamily="34" charset="0"/>
              <a:buChar char="•"/>
            </a:pPr>
            <a:r>
              <a:rPr lang="en-US" sz="2400">
                <a:solidFill>
                  <a:srgbClr val="663300"/>
                </a:solidFill>
                <a:latin typeface="Calibri" pitchFamily="34" charset="0"/>
              </a:rPr>
              <a:t>FMT was strengthened over FY09, but this has taken time; most positions now hired.  It also took time to build World Bank country teams, which led to lower initial staff costs</a:t>
            </a:r>
          </a:p>
          <a:p>
            <a:pPr marL="463550" indent="-463550">
              <a:buFont typeface="Calibri" pitchFamily="34" charset="0"/>
              <a:buChar char="•"/>
            </a:pPr>
            <a:endParaRPr lang="en-US" sz="2400">
              <a:solidFill>
                <a:srgbClr val="663300"/>
              </a:solidFill>
              <a:latin typeface="Calibri" pitchFamily="34" charset="0"/>
            </a:endParaRPr>
          </a:p>
          <a:p>
            <a:pPr marL="463550" indent="-463550">
              <a:buFont typeface="Calibri" pitchFamily="34" charset="0"/>
              <a:buChar char="•"/>
            </a:pPr>
            <a:r>
              <a:rPr lang="en-US" sz="2400">
                <a:solidFill>
                  <a:srgbClr val="663300"/>
                </a:solidFill>
                <a:latin typeface="Calibri" pitchFamily="34" charset="0"/>
              </a:rPr>
              <a:t>TAP costs (REDD Methodology Support) have been lower;  originally 5 TAPs were planned for FY09, but only 3 organized for R-PIN and R-Plan (R-PP) review.  </a:t>
            </a:r>
          </a:p>
          <a:p>
            <a:pPr marL="463550" indent="-463550">
              <a:buFont typeface="Calibri" pitchFamily="34" charset="0"/>
              <a:buChar char="•"/>
            </a:pPr>
            <a:endParaRPr lang="en-US" sz="2400">
              <a:solidFill>
                <a:srgbClr val="663300"/>
              </a:solidFill>
              <a:latin typeface="Calibri" pitchFamily="34" charset="0"/>
            </a:endParaRPr>
          </a:p>
          <a:p>
            <a:pPr marL="463550" indent="-463550">
              <a:buFont typeface="Calibri" pitchFamily="34" charset="0"/>
              <a:buChar char="•"/>
            </a:pPr>
            <a:r>
              <a:rPr lang="en-US" sz="2400">
                <a:solidFill>
                  <a:srgbClr val="663300"/>
                </a:solidFill>
                <a:latin typeface="Calibri" pitchFamily="34" charset="0"/>
              </a:rPr>
              <a:t>Increase in Fund Administration compared to original plan; higher than expected fiduciary costs.</a:t>
            </a:r>
            <a:endParaRPr lang="en-US" sz="2400">
              <a:solidFill>
                <a:srgbClr val="008000"/>
              </a:solidFill>
              <a:latin typeface="Calibri" pitchFamily="34" charset="0"/>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26860B8-D0E9-4C77-AE68-6EF330632C82}" type="slidenum">
              <a:rPr lang="en-US" sz="1200">
                <a:solidFill>
                  <a:schemeClr val="tx1">
                    <a:tint val="75000"/>
                  </a:schemeClr>
                </a:solidFill>
                <a:latin typeface="+mn-lt"/>
                <a:cs typeface="+mn-cs"/>
              </a:rPr>
              <a:pPr algn="r" fontAlgn="auto">
                <a:spcBef>
                  <a:spcPts val="0"/>
                </a:spcBef>
                <a:spcAft>
                  <a:spcPts val="0"/>
                </a:spcAft>
                <a:defRPr/>
              </a:pPr>
              <a:t>16</a:t>
            </a:fld>
            <a:endParaRPr lang="en-US"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48130" name="Content Placeholder 6"/>
          <p:cNvSpPr>
            <a:spLocks noGrp="1"/>
          </p:cNvSpPr>
          <p:nvPr>
            <p:ph idx="1"/>
          </p:nvPr>
        </p:nvSpPr>
        <p:spPr>
          <a:xfrm>
            <a:off x="228600" y="1219200"/>
            <a:ext cx="8610600" cy="838200"/>
          </a:xfrm>
        </p:spPr>
        <p:txBody>
          <a:bodyPr/>
          <a:lstStyle/>
          <a:p>
            <a:pPr marL="228600" indent="-228600" algn="ctr">
              <a:buFont typeface="Arial" charset="0"/>
              <a:buNone/>
            </a:pPr>
            <a:r>
              <a:rPr lang="en-US" sz="2400" b="1" smtClean="0">
                <a:solidFill>
                  <a:srgbClr val="663300"/>
                </a:solidFill>
              </a:rPr>
              <a:t>FY09 Budget (approved by PC) vs. Current Estimated End-Year Expenses</a:t>
            </a:r>
            <a:endParaRPr lang="en-US" sz="1200" smtClean="0">
              <a:solidFill>
                <a:srgbClr val="663300"/>
              </a:solidFill>
            </a:endParaRPr>
          </a:p>
          <a:p>
            <a:pPr marL="228600" indent="-228600">
              <a:buFont typeface="Arial" charset="0"/>
              <a:buNone/>
            </a:pPr>
            <a:endParaRPr lang="en-US" sz="2000" smtClean="0">
              <a:solidFill>
                <a:srgbClr val="339933"/>
              </a:solidFill>
            </a:endParaRPr>
          </a:p>
        </p:txBody>
      </p:sp>
      <p:sp>
        <p:nvSpPr>
          <p:cNvPr id="48131" name="TextBox 7"/>
          <p:cNvSpPr txBox="1">
            <a:spLocks noChangeArrowheads="1"/>
          </p:cNvSpPr>
          <p:nvPr/>
        </p:nvSpPr>
        <p:spPr bwMode="auto">
          <a:xfrm>
            <a:off x="457200" y="284163"/>
            <a:ext cx="7848600" cy="822325"/>
          </a:xfrm>
          <a:prstGeom prst="rect">
            <a:avLst/>
          </a:prstGeom>
          <a:noFill/>
          <a:ln w="9525">
            <a:noFill/>
            <a:miter lim="800000"/>
            <a:headEnd/>
            <a:tailEnd/>
          </a:ln>
        </p:spPr>
        <p:txBody>
          <a:bodyPr>
            <a:spAutoFit/>
          </a:bodyPr>
          <a:lstStyle/>
          <a:p>
            <a:pPr algn="ctr"/>
            <a:r>
              <a:rPr lang="en-US" sz="2400">
                <a:solidFill>
                  <a:schemeClr val="bg1"/>
                </a:solidFill>
                <a:latin typeface="Calibri" pitchFamily="34" charset="0"/>
              </a:rPr>
              <a:t>II. Status of the FY09 Budget – </a:t>
            </a:r>
          </a:p>
          <a:p>
            <a:pPr algn="ctr"/>
            <a:r>
              <a:rPr lang="en-US" sz="2400">
                <a:solidFill>
                  <a:schemeClr val="bg1"/>
                </a:solidFill>
                <a:latin typeface="Calibri" pitchFamily="34" charset="0"/>
              </a:rPr>
              <a:t>Expenditures and Commitments to Date</a:t>
            </a:r>
          </a:p>
        </p:txBody>
      </p:sp>
      <p:graphicFrame>
        <p:nvGraphicFramePr>
          <p:cNvPr id="11" name="Chart 10"/>
          <p:cNvGraphicFramePr>
            <a:graphicFrameLocks/>
          </p:cNvGraphicFramePr>
          <p:nvPr/>
        </p:nvGraphicFramePr>
        <p:xfrm>
          <a:off x="304800" y="2365375"/>
          <a:ext cx="8382000" cy="4800601"/>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pPr>
              <a:defRPr/>
            </a:pPr>
            <a:fld id="{CE72152F-1703-4690-B6D0-6724F8295832}"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50178" name="Content Placeholder 6"/>
          <p:cNvSpPr>
            <a:spLocks noGrp="1"/>
          </p:cNvSpPr>
          <p:nvPr>
            <p:ph idx="4294967295"/>
          </p:nvPr>
        </p:nvSpPr>
        <p:spPr>
          <a:xfrm>
            <a:off x="381000" y="1341438"/>
            <a:ext cx="2362200" cy="487362"/>
          </a:xfrm>
        </p:spPr>
        <p:txBody>
          <a:bodyPr/>
          <a:lstStyle/>
          <a:p>
            <a:pPr>
              <a:spcBef>
                <a:spcPts val="1800"/>
              </a:spcBef>
              <a:buFont typeface="Arial" charset="0"/>
              <a:buNone/>
            </a:pPr>
            <a:r>
              <a:rPr lang="en-US" b="1" smtClean="0">
                <a:solidFill>
                  <a:srgbClr val="006600"/>
                </a:solidFill>
                <a:latin typeface="Calibri" pitchFamily="34" charset="0"/>
              </a:rPr>
              <a:t>Topics </a:t>
            </a:r>
          </a:p>
        </p:txBody>
      </p:sp>
      <p:sp>
        <p:nvSpPr>
          <p:cNvPr id="50179" name="TextBox 7"/>
          <p:cNvSpPr txBox="1">
            <a:spLocks noChangeArrowheads="1"/>
          </p:cNvSpPr>
          <p:nvPr/>
        </p:nvSpPr>
        <p:spPr bwMode="auto">
          <a:xfrm>
            <a:off x="304800" y="228600"/>
            <a:ext cx="8382000" cy="549275"/>
          </a:xfrm>
          <a:prstGeom prst="rect">
            <a:avLst/>
          </a:prstGeom>
          <a:noFill/>
          <a:ln w="9525">
            <a:noFill/>
            <a:miter lim="800000"/>
            <a:headEnd/>
            <a:tailEnd/>
          </a:ln>
        </p:spPr>
        <p:txBody>
          <a:bodyPr>
            <a:spAutoFit/>
          </a:bodyPr>
          <a:lstStyle/>
          <a:p>
            <a:pPr>
              <a:spcBef>
                <a:spcPct val="20000"/>
              </a:spcBef>
              <a:buFont typeface="Wingdings" pitchFamily="2" charset="2"/>
              <a:buNone/>
            </a:pPr>
            <a:r>
              <a:rPr lang="en-US" sz="3000">
                <a:solidFill>
                  <a:schemeClr val="bg1"/>
                </a:solidFill>
                <a:latin typeface="Calibri" pitchFamily="34" charset="0"/>
              </a:rPr>
              <a:t>III.	FY10 Budget Proposal</a:t>
            </a:r>
          </a:p>
        </p:txBody>
      </p:sp>
      <p:sp>
        <p:nvSpPr>
          <p:cNvPr id="6" name="Rectangle 5"/>
          <p:cNvSpPr/>
          <p:nvPr/>
        </p:nvSpPr>
        <p:spPr>
          <a:xfrm>
            <a:off x="914400" y="2133600"/>
            <a:ext cx="7467600" cy="2667000"/>
          </a:xfrm>
          <a:prstGeom prst="rect">
            <a:avLst/>
          </a:prstGeom>
          <a:solidFill>
            <a:srgbClr val="008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06450" lvl="1" indent="-349250">
              <a:buFont typeface="Wingdings" pitchFamily="2" charset="2"/>
              <a:buChar char="§"/>
              <a:defRPr/>
            </a:pPr>
            <a:endParaRPr lang="en-US" sz="2400">
              <a:solidFill>
                <a:srgbClr val="006600"/>
              </a:solidFill>
              <a:cs typeface="Arial" charset="0"/>
            </a:endParaRPr>
          </a:p>
          <a:p>
            <a:pPr marL="806450" lvl="1" indent="-349250">
              <a:lnSpc>
                <a:spcPct val="80000"/>
              </a:lnSpc>
              <a:spcBef>
                <a:spcPct val="50000"/>
              </a:spcBef>
              <a:buFont typeface="Wingdings" pitchFamily="2" charset="2"/>
              <a:buChar char="§"/>
              <a:defRPr/>
            </a:pPr>
            <a:endParaRPr lang="en-US" sz="1000">
              <a:solidFill>
                <a:srgbClr val="006600"/>
              </a:solidFill>
              <a:cs typeface="Arial" charset="0"/>
            </a:endParaRPr>
          </a:p>
          <a:p>
            <a:pPr marL="806450" lvl="1" indent="-349250">
              <a:lnSpc>
                <a:spcPct val="80000"/>
              </a:lnSpc>
              <a:spcBef>
                <a:spcPct val="50000"/>
              </a:spcBef>
              <a:buFont typeface="Arial" charset="0"/>
              <a:buChar char="•"/>
              <a:defRPr/>
            </a:pPr>
            <a:r>
              <a:rPr lang="en-US" sz="2400">
                <a:solidFill>
                  <a:srgbClr val="006600"/>
                </a:solidFill>
                <a:cs typeface="Arial" charset="0"/>
              </a:rPr>
              <a:t>Readiness Fund Challenges and Trade-offs</a:t>
            </a:r>
          </a:p>
          <a:p>
            <a:pPr marL="806450" lvl="1" indent="-349250">
              <a:lnSpc>
                <a:spcPct val="80000"/>
              </a:lnSpc>
              <a:spcBef>
                <a:spcPct val="50000"/>
              </a:spcBef>
              <a:buFont typeface="Arial" charset="0"/>
              <a:buChar char="•"/>
              <a:defRPr/>
            </a:pPr>
            <a:r>
              <a:rPr lang="en-US" sz="2400">
                <a:solidFill>
                  <a:srgbClr val="006600"/>
                </a:solidFill>
                <a:cs typeface="Arial" charset="0"/>
              </a:rPr>
              <a:t>FY10 Budget Proposal and Examples of Costs</a:t>
            </a:r>
          </a:p>
          <a:p>
            <a:pPr marL="806450" lvl="1" indent="-349250">
              <a:lnSpc>
                <a:spcPct val="80000"/>
              </a:lnSpc>
              <a:spcBef>
                <a:spcPct val="50000"/>
              </a:spcBef>
              <a:buFont typeface="Arial" charset="0"/>
              <a:buChar char="•"/>
              <a:defRPr/>
            </a:pPr>
            <a:r>
              <a:rPr lang="en-US" sz="2400">
                <a:solidFill>
                  <a:srgbClr val="006600"/>
                </a:solidFill>
                <a:cs typeface="Arial" charset="0"/>
              </a:rPr>
              <a:t>Options and FMT Recommendations</a:t>
            </a:r>
          </a:p>
          <a:p>
            <a:pPr marL="806450" lvl="1" indent="-349250">
              <a:lnSpc>
                <a:spcPct val="80000"/>
              </a:lnSpc>
              <a:spcBef>
                <a:spcPct val="50000"/>
              </a:spcBef>
              <a:buFont typeface="Arial" charset="0"/>
              <a:buChar char="•"/>
              <a:defRPr/>
            </a:pPr>
            <a:r>
              <a:rPr lang="en-US" sz="2400">
                <a:solidFill>
                  <a:srgbClr val="006600"/>
                </a:solidFill>
                <a:cs typeface="Arial" charset="0"/>
              </a:rPr>
              <a:t>PC Decisions</a:t>
            </a:r>
          </a:p>
          <a:p>
            <a:pPr marL="806450" lvl="1" indent="-349250">
              <a:lnSpc>
                <a:spcPct val="80000"/>
              </a:lnSpc>
              <a:spcBef>
                <a:spcPct val="50000"/>
              </a:spcBef>
              <a:buFont typeface="Wingdings" pitchFamily="2" charset="2"/>
              <a:buChar char="§"/>
              <a:defRPr/>
            </a:pPr>
            <a:endParaRPr lang="en-US" sz="2400">
              <a:solidFill>
                <a:srgbClr val="006600"/>
              </a:solidFill>
              <a:cs typeface="Arial" charset="0"/>
            </a:endParaRPr>
          </a:p>
          <a:p>
            <a:pPr algn="ctr">
              <a:defRPr/>
            </a:pPr>
            <a:endParaRPr lang="en-US">
              <a:solidFill>
                <a:srgbClr val="FFFFFF"/>
              </a:solidFill>
              <a:cs typeface="Arial" charset="0"/>
            </a:endParaRPr>
          </a:p>
        </p:txBody>
      </p:sp>
      <p:sp>
        <p:nvSpPr>
          <p:cNvPr id="7" name="Slide Number Placeholder 6"/>
          <p:cNvSpPr>
            <a:spLocks noGrp="1"/>
          </p:cNvSpPr>
          <p:nvPr>
            <p:ph type="sldNum" sz="quarter" idx="12"/>
          </p:nvPr>
        </p:nvSpPr>
        <p:spPr/>
        <p:txBody>
          <a:bodyPr/>
          <a:lstStyle/>
          <a:p>
            <a:pPr>
              <a:defRPr/>
            </a:pPr>
            <a:fld id="{A37718C7-1398-4D38-9D4F-2C4AC8F9C9D6}"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52226" name="Content Placeholder 6"/>
          <p:cNvSpPr>
            <a:spLocks noGrp="1"/>
          </p:cNvSpPr>
          <p:nvPr>
            <p:ph idx="1"/>
          </p:nvPr>
        </p:nvSpPr>
        <p:spPr>
          <a:xfrm>
            <a:off x="304800" y="1265238"/>
            <a:ext cx="8610600" cy="4983162"/>
          </a:xfrm>
        </p:spPr>
        <p:txBody>
          <a:bodyPr/>
          <a:lstStyle/>
          <a:p>
            <a:pPr>
              <a:lnSpc>
                <a:spcPct val="90000"/>
              </a:lnSpc>
              <a:buFont typeface="Arial" charset="0"/>
              <a:buNone/>
            </a:pPr>
            <a:r>
              <a:rPr lang="en-US" sz="2400" smtClean="0"/>
              <a:t>Within the Context of FCPF Objectives…</a:t>
            </a:r>
          </a:p>
          <a:p>
            <a:pPr lvl="1">
              <a:lnSpc>
                <a:spcPct val="90000"/>
              </a:lnSpc>
              <a:buFont typeface="Arial" charset="0"/>
              <a:buChar char="•"/>
            </a:pPr>
            <a:r>
              <a:rPr lang="en-US" sz="2000" smtClean="0"/>
              <a:t>Maximizing the learning potential of this unique partnership </a:t>
            </a:r>
          </a:p>
          <a:p>
            <a:pPr lvl="1">
              <a:lnSpc>
                <a:spcPct val="90000"/>
              </a:lnSpc>
              <a:buFont typeface="Arial" charset="0"/>
              <a:buChar char="•"/>
            </a:pPr>
            <a:r>
              <a:rPr lang="en-US" sz="2000" smtClean="0"/>
              <a:t>Moving quickly to develop lessons from REDD prior to 2012</a:t>
            </a:r>
            <a:endParaRPr lang="en-US" sz="1600" smtClean="0"/>
          </a:p>
          <a:p>
            <a:pPr>
              <a:lnSpc>
                <a:spcPct val="90000"/>
              </a:lnSpc>
              <a:buFont typeface="Arial" charset="0"/>
              <a:buNone/>
            </a:pPr>
            <a:endParaRPr lang="en-US" sz="2400" smtClean="0"/>
          </a:p>
          <a:p>
            <a:pPr>
              <a:lnSpc>
                <a:spcPct val="90000"/>
              </a:lnSpc>
              <a:buFont typeface="Arial" charset="0"/>
              <a:buNone/>
            </a:pPr>
            <a:r>
              <a:rPr lang="en-US" sz="2400" smtClean="0"/>
              <a:t>What are the Main Challenges and Trade-offs for FY10?  </a:t>
            </a:r>
          </a:p>
          <a:p>
            <a:pPr lvl="1">
              <a:lnSpc>
                <a:spcPct val="90000"/>
              </a:lnSpc>
              <a:spcBef>
                <a:spcPts val="600"/>
              </a:spcBef>
              <a:buFont typeface="Arial" charset="0"/>
              <a:buChar char="•"/>
            </a:pPr>
            <a:r>
              <a:rPr lang="en-US" sz="2000" smtClean="0"/>
              <a:t>How to handle demand from 37 countries, when the Readiness Mechanism was planned for 20 countries?</a:t>
            </a:r>
          </a:p>
          <a:p>
            <a:pPr lvl="1">
              <a:lnSpc>
                <a:spcPct val="90000"/>
              </a:lnSpc>
              <a:spcBef>
                <a:spcPts val="600"/>
              </a:spcBef>
              <a:buFont typeface="Arial" charset="0"/>
              <a:buChar char="•"/>
            </a:pPr>
            <a:r>
              <a:rPr lang="en-US" sz="2000" smtClean="0"/>
              <a:t>Financing country readiness activities at an adequate level, and with appropriate mix of services </a:t>
            </a:r>
          </a:p>
          <a:p>
            <a:pPr lvl="1">
              <a:lnSpc>
                <a:spcPct val="90000"/>
              </a:lnSpc>
              <a:spcBef>
                <a:spcPts val="600"/>
              </a:spcBef>
              <a:buFont typeface="Arial" charset="0"/>
              <a:buChar char="•"/>
            </a:pPr>
            <a:r>
              <a:rPr lang="en-US" sz="2000" smtClean="0"/>
              <a:t>Balancing the need for immediate funding to support REDD Country Participants with cash-flow projections and pledged amounts </a:t>
            </a:r>
          </a:p>
          <a:p>
            <a:pPr lvl="2">
              <a:lnSpc>
                <a:spcPct val="90000"/>
              </a:lnSpc>
              <a:spcBef>
                <a:spcPts val="600"/>
              </a:spcBef>
              <a:buFont typeface="Symbol" pitchFamily="18" charset="2"/>
              <a:buChar char="Þ"/>
            </a:pPr>
            <a:r>
              <a:rPr lang="en-US" b="1" smtClean="0">
                <a:solidFill>
                  <a:srgbClr val="009900"/>
                </a:solidFill>
              </a:rPr>
              <a:t>focus of next presentation on Sources/Uses of Funds</a:t>
            </a:r>
          </a:p>
        </p:txBody>
      </p:sp>
      <p:sp>
        <p:nvSpPr>
          <p:cNvPr id="52227" name="TextBox 7"/>
          <p:cNvSpPr txBox="1">
            <a:spLocks noChangeArrowheads="1"/>
          </p:cNvSpPr>
          <p:nvPr/>
        </p:nvSpPr>
        <p:spPr bwMode="auto">
          <a:xfrm>
            <a:off x="1524000" y="76200"/>
            <a:ext cx="5867400" cy="1006475"/>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III. FY10 Budget Proposal – Challenges and Trade-offs</a:t>
            </a:r>
          </a:p>
        </p:txBody>
      </p:sp>
      <p:sp>
        <p:nvSpPr>
          <p:cNvPr id="5" name="Slide Number Placeholder 4"/>
          <p:cNvSpPr>
            <a:spLocks noGrp="1"/>
          </p:cNvSpPr>
          <p:nvPr>
            <p:ph type="sldNum" sz="quarter" idx="12"/>
          </p:nvPr>
        </p:nvSpPr>
        <p:spPr/>
        <p:txBody>
          <a:bodyPr/>
          <a:lstStyle/>
          <a:p>
            <a:pPr>
              <a:defRPr/>
            </a:pPr>
            <a:fld id="{E72523DB-DAD6-42B3-BB06-39079945AD40}"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17410" name="Content Placeholder 6"/>
          <p:cNvSpPr>
            <a:spLocks noGrp="1"/>
          </p:cNvSpPr>
          <p:nvPr>
            <p:ph idx="1"/>
          </p:nvPr>
        </p:nvSpPr>
        <p:spPr>
          <a:xfrm>
            <a:off x="990600" y="1219200"/>
            <a:ext cx="7086600" cy="5029200"/>
          </a:xfrm>
        </p:spPr>
        <p:txBody>
          <a:bodyPr/>
          <a:lstStyle/>
          <a:p>
            <a:pPr marL="457200" indent="-457200">
              <a:lnSpc>
                <a:spcPct val="90000"/>
              </a:lnSpc>
              <a:spcBef>
                <a:spcPts val="600"/>
              </a:spcBef>
              <a:buFont typeface="Calibri" pitchFamily="34" charset="0"/>
              <a:buAutoNum type="romanUcPeriod"/>
            </a:pPr>
            <a:r>
              <a:rPr lang="en-US" sz="2400" smtClean="0"/>
              <a:t>The Budget Process of the FCPF</a:t>
            </a:r>
          </a:p>
          <a:p>
            <a:pPr marL="1625600" lvl="1" indent="-711200">
              <a:lnSpc>
                <a:spcPct val="90000"/>
              </a:lnSpc>
              <a:spcBef>
                <a:spcPts val="600"/>
              </a:spcBef>
              <a:buFont typeface="Arial" charset="0"/>
              <a:buNone/>
            </a:pPr>
            <a:r>
              <a:rPr lang="en-US" sz="2000" smtClean="0"/>
              <a:t>Review of FCPF Budgeting </a:t>
            </a:r>
          </a:p>
          <a:p>
            <a:pPr marL="1625600" lvl="1" indent="-711200">
              <a:lnSpc>
                <a:spcPct val="90000"/>
              </a:lnSpc>
              <a:spcBef>
                <a:spcPts val="600"/>
              </a:spcBef>
              <a:buFont typeface="Arial" charset="0"/>
              <a:buNone/>
            </a:pPr>
            <a:r>
              <a:rPr lang="en-US" sz="2000" smtClean="0"/>
              <a:t>Services to REDD Country Participants </a:t>
            </a:r>
          </a:p>
          <a:p>
            <a:pPr marL="1625600" lvl="1" indent="-711200">
              <a:lnSpc>
                <a:spcPct val="90000"/>
              </a:lnSpc>
              <a:spcBef>
                <a:spcPts val="600"/>
              </a:spcBef>
              <a:buFont typeface="Arial" charset="0"/>
              <a:buNone/>
            </a:pPr>
            <a:r>
              <a:rPr lang="en-US" sz="2000" smtClean="0"/>
              <a:t>Secretariat and Trustee Functions</a:t>
            </a:r>
          </a:p>
          <a:p>
            <a:pPr marL="1625600" lvl="1" indent="-711200">
              <a:lnSpc>
                <a:spcPct val="90000"/>
              </a:lnSpc>
              <a:spcBef>
                <a:spcPts val="600"/>
              </a:spcBef>
              <a:buFont typeface="Arial" charset="0"/>
              <a:buNone/>
            </a:pPr>
            <a:r>
              <a:rPr lang="en-US" sz="2000" smtClean="0"/>
              <a:t>Shared Facility Costs</a:t>
            </a:r>
          </a:p>
          <a:p>
            <a:pPr marL="457200" indent="-457200">
              <a:lnSpc>
                <a:spcPct val="90000"/>
              </a:lnSpc>
              <a:buFont typeface="Arial" charset="0"/>
              <a:buAutoNum type="romanUcPeriod" startAt="2"/>
            </a:pPr>
            <a:r>
              <a:rPr lang="en-US" sz="2400" smtClean="0"/>
              <a:t>Status of the FY09 Budget</a:t>
            </a:r>
          </a:p>
          <a:p>
            <a:pPr marL="1625600" lvl="1" indent="-711200">
              <a:lnSpc>
                <a:spcPct val="90000"/>
              </a:lnSpc>
              <a:spcBef>
                <a:spcPts val="600"/>
              </a:spcBef>
              <a:buFont typeface="Arial" charset="0"/>
              <a:buNone/>
            </a:pPr>
            <a:r>
              <a:rPr lang="en-US" sz="2000" smtClean="0"/>
              <a:t>Contributions and Cash Flow Projections</a:t>
            </a:r>
          </a:p>
          <a:p>
            <a:pPr marL="1625600" lvl="1" indent="-711200">
              <a:lnSpc>
                <a:spcPct val="90000"/>
              </a:lnSpc>
              <a:spcBef>
                <a:spcPts val="600"/>
              </a:spcBef>
              <a:buFont typeface="Arial" charset="0"/>
              <a:buNone/>
            </a:pPr>
            <a:r>
              <a:rPr lang="en-US" sz="2000" smtClean="0"/>
              <a:t>FY09 Expenditures and Commitments to Date</a:t>
            </a:r>
          </a:p>
          <a:p>
            <a:pPr marL="457200" indent="-457200">
              <a:lnSpc>
                <a:spcPct val="90000"/>
              </a:lnSpc>
              <a:buFont typeface="Arial" charset="0"/>
              <a:buAutoNum type="romanUcPeriod" startAt="2"/>
            </a:pPr>
            <a:r>
              <a:rPr lang="en-US" sz="2400" smtClean="0"/>
              <a:t>The FY10 Budget Proposal</a:t>
            </a:r>
            <a:endParaRPr lang="en-US" sz="2000" smtClean="0"/>
          </a:p>
          <a:p>
            <a:pPr marL="1625600" lvl="1" indent="-711200">
              <a:lnSpc>
                <a:spcPct val="90000"/>
              </a:lnSpc>
              <a:spcBef>
                <a:spcPts val="600"/>
              </a:spcBef>
              <a:buFont typeface="Arial" charset="0"/>
              <a:buNone/>
            </a:pPr>
            <a:r>
              <a:rPr lang="en-US" sz="2000" smtClean="0"/>
              <a:t>Readiness Fund Challenges and Trade-offs</a:t>
            </a:r>
          </a:p>
          <a:p>
            <a:pPr marL="1625600" lvl="1" indent="-711200">
              <a:lnSpc>
                <a:spcPct val="90000"/>
              </a:lnSpc>
              <a:spcBef>
                <a:spcPts val="600"/>
              </a:spcBef>
              <a:buFont typeface="Arial" charset="0"/>
              <a:buNone/>
            </a:pPr>
            <a:r>
              <a:rPr lang="en-US" sz="2000" smtClean="0"/>
              <a:t>FY10 Budget Proposal and Examples of Costs</a:t>
            </a:r>
          </a:p>
          <a:p>
            <a:pPr marL="1625600" lvl="1" indent="-711200">
              <a:lnSpc>
                <a:spcPct val="90000"/>
              </a:lnSpc>
              <a:spcBef>
                <a:spcPts val="600"/>
              </a:spcBef>
              <a:buFont typeface="Arial" charset="0"/>
              <a:buNone/>
            </a:pPr>
            <a:r>
              <a:rPr lang="en-US" sz="2000" smtClean="0"/>
              <a:t>Options and FMT Recommendations</a:t>
            </a:r>
          </a:p>
          <a:p>
            <a:pPr marL="1625600" lvl="1" indent="-711200">
              <a:lnSpc>
                <a:spcPct val="90000"/>
              </a:lnSpc>
              <a:spcBef>
                <a:spcPts val="600"/>
              </a:spcBef>
              <a:buFont typeface="Arial" charset="0"/>
              <a:buNone/>
            </a:pPr>
            <a:r>
              <a:rPr lang="en-US" sz="2000" smtClean="0"/>
              <a:t>PC Decisions</a:t>
            </a:r>
          </a:p>
        </p:txBody>
      </p:sp>
      <p:sp>
        <p:nvSpPr>
          <p:cNvPr id="17411" name="TextBox 7"/>
          <p:cNvSpPr txBox="1">
            <a:spLocks noChangeArrowheads="1"/>
          </p:cNvSpPr>
          <p:nvPr/>
        </p:nvSpPr>
        <p:spPr bwMode="auto">
          <a:xfrm>
            <a:off x="304800" y="228600"/>
            <a:ext cx="8382000" cy="554038"/>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Outline of Today’s Discussion</a:t>
            </a:r>
          </a:p>
        </p:txBody>
      </p:sp>
      <p:sp>
        <p:nvSpPr>
          <p:cNvPr id="5" name="Slide Number Placeholder 4"/>
          <p:cNvSpPr>
            <a:spLocks noGrp="1"/>
          </p:cNvSpPr>
          <p:nvPr>
            <p:ph type="sldNum" sz="quarter" idx="12"/>
          </p:nvPr>
        </p:nvSpPr>
        <p:spPr/>
        <p:txBody>
          <a:bodyPr/>
          <a:lstStyle/>
          <a:p>
            <a:pPr>
              <a:defRPr/>
            </a:pPr>
            <a:fld id="{432A6B00-10AF-446B-992C-2B9BE001CD60}"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54274" name="Content Placeholder 6"/>
          <p:cNvSpPr>
            <a:spLocks noGrp="1"/>
          </p:cNvSpPr>
          <p:nvPr>
            <p:ph idx="1"/>
          </p:nvPr>
        </p:nvSpPr>
        <p:spPr>
          <a:xfrm>
            <a:off x="152400" y="1143000"/>
            <a:ext cx="8839200" cy="1600200"/>
          </a:xfrm>
        </p:spPr>
        <p:txBody>
          <a:bodyPr/>
          <a:lstStyle/>
          <a:p>
            <a:pPr marL="228600" indent="-228600">
              <a:buFont typeface="Arial" charset="0"/>
              <a:buNone/>
            </a:pPr>
            <a:r>
              <a:rPr lang="en-US" sz="2400" b="1" smtClean="0"/>
              <a:t>FY10 Budget (in 5-year Business Plan)</a:t>
            </a:r>
            <a:endParaRPr lang="en-US" sz="1200" smtClean="0"/>
          </a:p>
          <a:p>
            <a:pPr marL="228600" indent="-228600"/>
            <a:r>
              <a:rPr lang="en-US" sz="2000" smtClean="0">
                <a:solidFill>
                  <a:srgbClr val="339933"/>
                </a:solidFill>
              </a:rPr>
              <a:t>Includes two programs already selected by the PC last October – Capacity Building Program for Indigenous Peoples and Contingency ($200K each for 5 years)</a:t>
            </a:r>
          </a:p>
          <a:p>
            <a:pPr marL="228600" indent="-228600"/>
            <a:endParaRPr lang="en-US" sz="2000" smtClean="0">
              <a:solidFill>
                <a:srgbClr val="339933"/>
              </a:solidFill>
            </a:endParaRPr>
          </a:p>
        </p:txBody>
      </p:sp>
      <p:sp>
        <p:nvSpPr>
          <p:cNvPr id="54275" name="TextBox 7"/>
          <p:cNvSpPr txBox="1">
            <a:spLocks noChangeArrowheads="1"/>
          </p:cNvSpPr>
          <p:nvPr/>
        </p:nvSpPr>
        <p:spPr bwMode="auto">
          <a:xfrm>
            <a:off x="1524000" y="207963"/>
            <a:ext cx="5867400" cy="549275"/>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III. FY10 Budget Proposal</a:t>
            </a:r>
          </a:p>
        </p:txBody>
      </p:sp>
      <p:graphicFrame>
        <p:nvGraphicFramePr>
          <p:cNvPr id="44093" name="Group 61"/>
          <p:cNvGraphicFramePr>
            <a:graphicFrameLocks noGrp="1"/>
          </p:cNvGraphicFramePr>
          <p:nvPr/>
        </p:nvGraphicFramePr>
        <p:xfrm>
          <a:off x="304800" y="2895600"/>
          <a:ext cx="8382000" cy="3021332"/>
        </p:xfrm>
        <a:graphic>
          <a:graphicData uri="http://schemas.openxmlformats.org/drawingml/2006/table">
            <a:tbl>
              <a:tblPr/>
              <a:tblGrid>
                <a:gridCol w="3935413"/>
                <a:gridCol w="871537"/>
                <a:gridCol w="714375"/>
                <a:gridCol w="714375"/>
                <a:gridCol w="715963"/>
                <a:gridCol w="714375"/>
                <a:gridCol w="715962"/>
              </a:tblGrid>
              <a:tr h="4381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Expenses by Activity - 5 Year  Analysis  ('$000)</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FY09 Estimate</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FY10</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FY11</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FY12</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FY13</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FY14</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Country Implementation Support (20+5)</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1,139</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1,734</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1,916</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1,678</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520</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300</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FCPF Secretariat</a:t>
                      </a:r>
                      <a:r>
                        <a:rPr kumimoji="0" lang="en-US" sz="1600" b="0" i="0" u="none" strike="noStrike" cap="none" normalizeH="0" baseline="30000" smtClean="0">
                          <a:ln>
                            <a:noFill/>
                          </a:ln>
                          <a:solidFill>
                            <a:schemeClr val="tx1"/>
                          </a:solidFill>
                          <a:effectLst/>
                          <a:latin typeface="Calibri" pitchFamily="34" charset="0"/>
                          <a:cs typeface="Arial" charset="0"/>
                        </a:rPr>
                        <a:t>1</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1,013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1,443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963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997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986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943</a:t>
                      </a:r>
                    </a:p>
                  </a:txBody>
                  <a:tcPr marL="0" marR="0" marT="0" marB="0" anchor="b" horzOverflow="overflow">
                    <a:lnL>
                      <a:noFill/>
                    </a:lnL>
                    <a:lnR>
                      <a:noFill/>
                    </a:lnR>
                    <a:lnT>
                      <a:noFill/>
                    </a:lnT>
                    <a:lnB>
                      <a:noFill/>
                    </a:lnB>
                    <a:lnTlToBr>
                      <a:noFill/>
                    </a:lnTlToBr>
                    <a:lnBlToTr>
                      <a:noFill/>
                    </a:lnBlToTr>
                    <a:no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Readiness Trust Fund Administration</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402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484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508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470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400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377</a:t>
                      </a:r>
                    </a:p>
                  </a:txBody>
                  <a:tcPr marL="0" marR="0" marT="0" marB="0" anchor="b" horzOverflow="overflow">
                    <a:lnL>
                      <a:noFill/>
                    </a:lnL>
                    <a:lnR>
                      <a:noFill/>
                    </a:lnR>
                    <a:lnT>
                      <a:noFill/>
                    </a:lnT>
                    <a:lnB>
                      <a:noFill/>
                    </a:lnB>
                    <a:lnTlToBr>
                      <a:noFill/>
                    </a:lnTlToBr>
                    <a:lnBlToTr>
                      <a:noFill/>
                    </a:lnBlToTr>
                    <a:no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Country Advisory Services</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765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827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848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876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854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851</a:t>
                      </a:r>
                    </a:p>
                  </a:txBody>
                  <a:tcPr marL="0" marR="0" marT="0" marB="0" anchor="b" horzOverflow="overflow">
                    <a:lnL>
                      <a:noFill/>
                    </a:lnL>
                    <a:lnR>
                      <a:noFill/>
                    </a:lnR>
                    <a:lnT>
                      <a:noFill/>
                    </a:lnT>
                    <a:lnB>
                      <a:noFill/>
                    </a:lnB>
                    <a:lnTlToBr>
                      <a:noFill/>
                    </a:lnTlToBr>
                    <a:lnBlToTr>
                      <a:noFill/>
                    </a:lnBlToTr>
                    <a:noFill/>
                  </a:tcPr>
                </a:tc>
              </a:tr>
              <a:tr h="4381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REDD Methodology Support</a:t>
                      </a:r>
                      <a:r>
                        <a:rPr kumimoji="0" lang="en-US" sz="1600" b="0" i="0" u="none" strike="noStrike" cap="none" normalizeH="0" baseline="30000" smtClean="0">
                          <a:ln>
                            <a:noFill/>
                          </a:ln>
                          <a:solidFill>
                            <a:schemeClr val="tx1"/>
                          </a:solidFill>
                          <a:effectLst/>
                          <a:latin typeface="Calibri" pitchFamily="34" charset="0"/>
                          <a:cs typeface="Arial" charset="0"/>
                        </a:rPr>
                        <a:t>1</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805</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1,082</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1,109</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1,139</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1,153</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1,010</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Total Operating Costs - 5 Year  Analysis  ('$000)</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4,126</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5,571</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5,344</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5,160</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3,913</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3,482</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r>
            </a:tbl>
          </a:graphicData>
        </a:graphic>
      </p:graphicFrame>
      <p:sp>
        <p:nvSpPr>
          <p:cNvPr id="54329" name="Rectangle 8"/>
          <p:cNvSpPr>
            <a:spLocks noChangeArrowheads="1"/>
          </p:cNvSpPr>
          <p:nvPr/>
        </p:nvSpPr>
        <p:spPr bwMode="auto">
          <a:xfrm>
            <a:off x="228600" y="6096000"/>
            <a:ext cx="8915400" cy="517525"/>
          </a:xfrm>
          <a:prstGeom prst="rect">
            <a:avLst/>
          </a:prstGeom>
          <a:noFill/>
          <a:ln w="9525">
            <a:noFill/>
            <a:miter lim="800000"/>
            <a:headEnd/>
            <a:tailEnd/>
          </a:ln>
        </p:spPr>
        <p:txBody>
          <a:bodyPr>
            <a:spAutoFit/>
          </a:bodyPr>
          <a:lstStyle/>
          <a:p>
            <a:pPr eaLnBrk="0" hangingPunct="0"/>
            <a:r>
              <a:rPr lang="en-US" sz="1400" i="1">
                <a:latin typeface="Calibri" pitchFamily="34" charset="0"/>
                <a:ea typeface="Calibri" pitchFamily="34" charset="0"/>
                <a:cs typeface="Times New Roman" pitchFamily="18" charset="0"/>
              </a:rPr>
              <a:t>Footnote 1. Part of the 'Shared Facility Costs' to be shared with the FCPF Carbon Fund as per the Charter.  FMT Recommendation on Shared Costs reflected in the numbers.  </a:t>
            </a:r>
          </a:p>
        </p:txBody>
      </p:sp>
      <p:sp>
        <p:nvSpPr>
          <p:cNvPr id="7" name="Slide Number Placeholder 6"/>
          <p:cNvSpPr>
            <a:spLocks noGrp="1"/>
          </p:cNvSpPr>
          <p:nvPr>
            <p:ph type="sldNum" sz="quarter" idx="12"/>
          </p:nvPr>
        </p:nvSpPr>
        <p:spPr/>
        <p:txBody>
          <a:bodyPr/>
          <a:lstStyle/>
          <a:p>
            <a:pPr>
              <a:defRPr/>
            </a:pPr>
            <a:fld id="{0ABD8B2E-BF98-4531-84B8-3329E35DC533}"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56322" name="Content Placeholder 6"/>
          <p:cNvSpPr>
            <a:spLocks noGrp="1"/>
          </p:cNvSpPr>
          <p:nvPr>
            <p:ph idx="1"/>
          </p:nvPr>
        </p:nvSpPr>
        <p:spPr>
          <a:xfrm>
            <a:off x="304800" y="1265238"/>
            <a:ext cx="8610600" cy="4983162"/>
          </a:xfrm>
        </p:spPr>
        <p:txBody>
          <a:bodyPr/>
          <a:lstStyle/>
          <a:p>
            <a:pPr marL="282575" indent="-282575"/>
            <a:r>
              <a:rPr lang="en-US" sz="2000" smtClean="0"/>
              <a:t>Closing date of December 31, 2020 requires us to plan some costs for the long term.   But many services to REDD Country Participants fit within a 5-7 year time frame and business plan.</a:t>
            </a:r>
          </a:p>
          <a:p>
            <a:pPr marL="282575" indent="-282575"/>
            <a:r>
              <a:rPr lang="en-US" sz="2000" smtClean="0"/>
              <a:t>Services to REDD Country Participants, including country grants, are expected to comprise about 87% of total contributions over the long term.</a:t>
            </a:r>
          </a:p>
          <a:p>
            <a:pPr marL="282575" indent="-282575"/>
            <a:r>
              <a:rPr lang="en-US" sz="2000" smtClean="0"/>
              <a:t>About 9% of expected contributions of the Readiness Fund will pay for FCPF Secretariat (supporting both the Readiness and Carbon Funds). </a:t>
            </a:r>
          </a:p>
          <a:p>
            <a:pPr marL="282575" indent="-282575"/>
            <a:r>
              <a:rPr lang="en-US" sz="2000" smtClean="0"/>
              <a:t>Trust Fund administration of the Readiness Fund will comprise about 4% of expected contributions.</a:t>
            </a:r>
          </a:p>
        </p:txBody>
      </p:sp>
      <p:sp>
        <p:nvSpPr>
          <p:cNvPr id="56323" name="TextBox 7"/>
          <p:cNvSpPr txBox="1">
            <a:spLocks noChangeArrowheads="1"/>
          </p:cNvSpPr>
          <p:nvPr/>
        </p:nvSpPr>
        <p:spPr bwMode="auto">
          <a:xfrm>
            <a:off x="1524000" y="0"/>
            <a:ext cx="5867400" cy="549275"/>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III. FY10 Budget Proposal </a:t>
            </a:r>
          </a:p>
        </p:txBody>
      </p:sp>
      <p:sp>
        <p:nvSpPr>
          <p:cNvPr id="5" name="Slide Number Placeholder 4"/>
          <p:cNvSpPr>
            <a:spLocks noGrp="1"/>
          </p:cNvSpPr>
          <p:nvPr>
            <p:ph type="sldNum" sz="quarter" idx="12"/>
          </p:nvPr>
        </p:nvSpPr>
        <p:spPr/>
        <p:txBody>
          <a:bodyPr/>
          <a:lstStyle/>
          <a:p>
            <a:pPr>
              <a:defRPr/>
            </a:pPr>
            <a:fld id="{AA1D887C-673C-4AEB-B2A0-C48C546AF483}"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58370" name="Content Placeholder 6"/>
          <p:cNvSpPr>
            <a:spLocks noGrp="1"/>
          </p:cNvSpPr>
          <p:nvPr>
            <p:ph idx="4294967295"/>
          </p:nvPr>
        </p:nvSpPr>
        <p:spPr>
          <a:xfrm>
            <a:off x="228600" y="1219200"/>
            <a:ext cx="8610600" cy="4144963"/>
          </a:xfrm>
        </p:spPr>
        <p:txBody>
          <a:bodyPr/>
          <a:lstStyle/>
          <a:p>
            <a:pPr marL="228600" indent="-228600">
              <a:spcBef>
                <a:spcPts val="1800"/>
              </a:spcBef>
              <a:buFont typeface="Arial" charset="0"/>
              <a:buNone/>
            </a:pPr>
            <a:r>
              <a:rPr lang="en-US" sz="2400" b="1" smtClean="0">
                <a:latin typeface="Calibri" pitchFamily="34" charset="0"/>
              </a:rPr>
              <a:t>Comparison with FY9-13 Business Plan</a:t>
            </a:r>
            <a:endParaRPr lang="en-US" sz="1200" smtClean="0">
              <a:latin typeface="Calibri" pitchFamily="34" charset="0"/>
            </a:endParaRPr>
          </a:p>
          <a:p>
            <a:pPr marL="228600" indent="-228600">
              <a:spcBef>
                <a:spcPts val="1800"/>
              </a:spcBef>
            </a:pPr>
            <a:r>
              <a:rPr lang="en-US" sz="2000" smtClean="0">
                <a:solidFill>
                  <a:srgbClr val="663300"/>
                </a:solidFill>
                <a:latin typeface="Calibri" pitchFamily="34" charset="0"/>
              </a:rPr>
              <a:t>Estimated Expenses for Five Year Business Plan (FY09-13), as of October 2008:</a:t>
            </a:r>
          </a:p>
          <a:p>
            <a:pPr marL="228600" indent="-228600">
              <a:spcBef>
                <a:spcPts val="1800"/>
              </a:spcBef>
            </a:pPr>
            <a:endParaRPr lang="en-US" sz="2000" smtClean="0">
              <a:solidFill>
                <a:srgbClr val="663300"/>
              </a:solidFill>
              <a:latin typeface="Calibri" pitchFamily="34" charset="0"/>
            </a:endParaRPr>
          </a:p>
          <a:p>
            <a:pPr marL="228600" indent="-228600">
              <a:spcBef>
                <a:spcPts val="1800"/>
              </a:spcBef>
            </a:pPr>
            <a:endParaRPr lang="en-US" sz="2000" smtClean="0">
              <a:solidFill>
                <a:srgbClr val="663300"/>
              </a:solidFill>
              <a:latin typeface="Calibri" pitchFamily="34" charset="0"/>
            </a:endParaRPr>
          </a:p>
          <a:p>
            <a:pPr marL="228600" indent="-228600">
              <a:spcBef>
                <a:spcPts val="1800"/>
              </a:spcBef>
            </a:pPr>
            <a:r>
              <a:rPr lang="en-US" sz="2000" smtClean="0">
                <a:solidFill>
                  <a:srgbClr val="663300"/>
                </a:solidFill>
                <a:latin typeface="Calibri" pitchFamily="34" charset="0"/>
              </a:rPr>
              <a:t>Current Estimated Expenses for Five Year Business Plan (FY09-13):</a:t>
            </a:r>
          </a:p>
          <a:p>
            <a:pPr marL="228600" indent="-228600">
              <a:spcBef>
                <a:spcPts val="1800"/>
              </a:spcBef>
            </a:pPr>
            <a:endParaRPr lang="en-US" sz="2000" smtClean="0">
              <a:solidFill>
                <a:srgbClr val="663300"/>
              </a:solidFill>
              <a:latin typeface="Calibri" pitchFamily="34" charset="0"/>
            </a:endParaRPr>
          </a:p>
          <a:p>
            <a:pPr marL="228600" indent="-228600">
              <a:spcBef>
                <a:spcPts val="1800"/>
              </a:spcBef>
            </a:pPr>
            <a:endParaRPr lang="en-US" sz="2000" smtClean="0">
              <a:solidFill>
                <a:srgbClr val="663300"/>
              </a:solidFill>
              <a:latin typeface="Calibri" pitchFamily="34" charset="0"/>
            </a:endParaRPr>
          </a:p>
          <a:p>
            <a:pPr marL="228600" indent="-228600">
              <a:spcBef>
                <a:spcPts val="1800"/>
              </a:spcBef>
            </a:pPr>
            <a:r>
              <a:rPr lang="en-US" sz="2000" smtClean="0">
                <a:solidFill>
                  <a:srgbClr val="663300"/>
                </a:solidFill>
                <a:latin typeface="Calibri" pitchFamily="34" charset="0"/>
              </a:rPr>
              <a:t>Current Estimated Expenses with FMT Recommended Option:</a:t>
            </a:r>
          </a:p>
          <a:p>
            <a:pPr marL="228600" indent="-228600">
              <a:spcBef>
                <a:spcPts val="1800"/>
              </a:spcBef>
            </a:pPr>
            <a:endParaRPr lang="en-US" sz="2000" smtClean="0">
              <a:solidFill>
                <a:srgbClr val="663300"/>
              </a:solidFill>
              <a:latin typeface="Calibri" pitchFamily="34" charset="0"/>
            </a:endParaRPr>
          </a:p>
          <a:p>
            <a:pPr marL="228600" indent="-228600">
              <a:spcBef>
                <a:spcPts val="1800"/>
              </a:spcBef>
            </a:pPr>
            <a:endParaRPr lang="en-US" sz="2000" smtClean="0">
              <a:solidFill>
                <a:srgbClr val="339933"/>
              </a:solidFill>
              <a:latin typeface="Calibri" pitchFamily="34" charset="0"/>
            </a:endParaRPr>
          </a:p>
        </p:txBody>
      </p:sp>
      <p:sp>
        <p:nvSpPr>
          <p:cNvPr id="58371" name="TextBox 7"/>
          <p:cNvSpPr txBox="1">
            <a:spLocks noChangeArrowheads="1"/>
          </p:cNvSpPr>
          <p:nvPr/>
        </p:nvSpPr>
        <p:spPr bwMode="auto">
          <a:xfrm>
            <a:off x="1524000" y="207963"/>
            <a:ext cx="5867400" cy="554037"/>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 FY10 Budget Proposal</a:t>
            </a:r>
          </a:p>
        </p:txBody>
      </p:sp>
      <p:graphicFrame>
        <p:nvGraphicFramePr>
          <p:cNvPr id="5" name="Table 4"/>
          <p:cNvGraphicFramePr>
            <a:graphicFrameLocks noGrp="1"/>
          </p:cNvGraphicFramePr>
          <p:nvPr/>
        </p:nvGraphicFramePr>
        <p:xfrm>
          <a:off x="304800" y="2438400"/>
          <a:ext cx="8305798" cy="533400"/>
        </p:xfrm>
        <a:graphic>
          <a:graphicData uri="http://schemas.openxmlformats.org/drawingml/2006/table">
            <a:tbl>
              <a:tblPr/>
              <a:tblGrid>
                <a:gridCol w="1463305"/>
                <a:gridCol w="906837"/>
                <a:gridCol w="989276"/>
                <a:gridCol w="989276"/>
                <a:gridCol w="989276"/>
                <a:gridCol w="989276"/>
                <a:gridCol w="989276"/>
                <a:gridCol w="989276"/>
              </a:tblGrid>
              <a:tr h="266700">
                <a:tc>
                  <a:txBody>
                    <a:bodyPr/>
                    <a:lstStyle/>
                    <a:p>
                      <a:pPr algn="ctr" fontAlgn="b"/>
                      <a:endParaRPr lang="en-US" sz="16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FFFFFF"/>
                          </a:solidFill>
                          <a:latin typeface="Arial"/>
                        </a:rPr>
                        <a:t>FY09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1" i="0" u="none" strike="noStrike" dirty="0">
                          <a:solidFill>
                            <a:srgbClr val="FFFFFF"/>
                          </a:solidFill>
                          <a:latin typeface="Arial"/>
                        </a:rPr>
                        <a:t>FY10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1" i="0" u="none" strike="noStrike" dirty="0">
                          <a:solidFill>
                            <a:srgbClr val="FFFFFF"/>
                          </a:solidFill>
                          <a:latin typeface="Arial"/>
                        </a:rPr>
                        <a:t>FY11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1" i="0" u="none" strike="noStrike">
                          <a:solidFill>
                            <a:srgbClr val="FFFFFF"/>
                          </a:solidFill>
                          <a:latin typeface="Arial"/>
                        </a:rPr>
                        <a:t>FY12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1" i="0" u="none" strike="noStrike">
                          <a:solidFill>
                            <a:srgbClr val="FFFFFF"/>
                          </a:solidFill>
                          <a:latin typeface="Arial"/>
                        </a:rPr>
                        <a:t>FY13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1" i="0" u="none" strike="noStrike">
                          <a:solidFill>
                            <a:srgbClr val="FFFFFF"/>
                          </a:solidFill>
                          <a:latin typeface="Arial"/>
                        </a:rPr>
                        <a:t>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r>
              <a:tr h="266700">
                <a:tc>
                  <a:txBody>
                    <a:bodyPr/>
                    <a:lstStyle/>
                    <a:p>
                      <a:pPr algn="ctr" fontAlgn="b"/>
                      <a:r>
                        <a:rPr lang="en-US" sz="1600" b="0" i="0" u="none" strike="noStrike" dirty="0">
                          <a:latin typeface="Arial"/>
                        </a:rPr>
                        <a:t> October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latin typeface="Arial"/>
                        </a:rPr>
                        <a:t>2008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latin typeface="Arial"/>
                        </a:rPr>
                        <a:t>4,064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latin typeface="Arial"/>
                        </a:rPr>
                        <a:t>4,309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latin typeface="Arial"/>
                        </a:rPr>
                        <a:t>4,484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latin typeface="Arial"/>
                        </a:rPr>
                        <a:t>3,924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latin typeface="Arial"/>
                        </a:rPr>
                        <a:t>3,009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latin typeface="Arial"/>
                        </a:rPr>
                        <a:t>19,789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228600" y="5441950"/>
          <a:ext cx="8458199" cy="577850"/>
        </p:xfrm>
        <a:graphic>
          <a:graphicData uri="http://schemas.openxmlformats.org/drawingml/2006/table">
            <a:tbl>
              <a:tblPr/>
              <a:tblGrid>
                <a:gridCol w="1364604"/>
                <a:gridCol w="940115"/>
                <a:gridCol w="1025580"/>
                <a:gridCol w="1025580"/>
                <a:gridCol w="1025580"/>
                <a:gridCol w="1025580"/>
                <a:gridCol w="1025580"/>
                <a:gridCol w="1025580"/>
              </a:tblGrid>
              <a:tr h="288925">
                <a:tc>
                  <a:txBody>
                    <a:bodyPr/>
                    <a:lstStyle/>
                    <a:p>
                      <a:pPr algn="ctr" fontAlgn="b"/>
                      <a:endParaRPr lang="en-US" sz="16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FFFFFF"/>
                          </a:solidFill>
                          <a:latin typeface="Arial"/>
                        </a:rPr>
                        <a:t>FY09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1" i="0" u="none" strike="noStrike">
                          <a:solidFill>
                            <a:srgbClr val="FFFFFF"/>
                          </a:solidFill>
                          <a:latin typeface="Arial"/>
                        </a:rPr>
                        <a:t>FY10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1" i="0" u="none" strike="noStrike" dirty="0">
                          <a:solidFill>
                            <a:srgbClr val="FFFFFF"/>
                          </a:solidFill>
                          <a:latin typeface="Arial"/>
                        </a:rPr>
                        <a:t>FY11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1" i="0" u="none" strike="noStrike" dirty="0">
                          <a:solidFill>
                            <a:srgbClr val="FFFFFF"/>
                          </a:solidFill>
                          <a:latin typeface="Arial"/>
                        </a:rPr>
                        <a:t>FY12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1" i="0" u="none" strike="noStrike" dirty="0">
                          <a:solidFill>
                            <a:srgbClr val="FFFFFF"/>
                          </a:solidFill>
                          <a:latin typeface="Arial"/>
                        </a:rPr>
                        <a:t>FY13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1" i="0" u="none" strike="noStrike" dirty="0">
                          <a:solidFill>
                            <a:srgbClr val="FFFFFF"/>
                          </a:solidFill>
                          <a:latin typeface="Arial"/>
                        </a:rPr>
                        <a:t>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r>
              <a:tr h="288925">
                <a:tc>
                  <a:txBody>
                    <a:bodyPr/>
                    <a:lstStyle/>
                    <a:p>
                      <a:pPr algn="ctr" fontAlgn="b"/>
                      <a:r>
                        <a:rPr lang="en-US" sz="1600" b="0" i="0" u="none" strike="noStrike" dirty="0">
                          <a:latin typeface="Arial"/>
                        </a:rPr>
                        <a:t>June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latin typeface="Arial"/>
                        </a:rPr>
                        <a:t>2009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latin typeface="Arial"/>
                        </a:rPr>
                        <a:t>4,126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latin typeface="Arial"/>
                        </a:rPr>
                        <a:t>5,571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latin typeface="Arial"/>
                        </a:rPr>
                        <a:t>5,344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latin typeface="Arial"/>
                        </a:rPr>
                        <a:t>5,160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latin typeface="Arial"/>
                        </a:rPr>
                        <a:t>3,913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latin typeface="Arial"/>
                        </a:rPr>
                        <a:t>24,114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1531938" y="3863975"/>
          <a:ext cx="208280" cy="365760"/>
        </p:xfrm>
        <a:graphic>
          <a:graphicData uri="http://schemas.openxmlformats.org/drawingml/2006/table">
            <a:tbl>
              <a:tblPr/>
              <a:tblGrid>
                <a:gridCol w="208280"/>
              </a:tblGrid>
              <a:tr h="148590">
                <a:tc>
                  <a:txBody>
                    <a:bodyPr/>
                    <a:lstStyle/>
                    <a:p>
                      <a:endParaRPr lang="en-US" dirty="0"/>
                    </a:p>
                  </a:txBody>
                  <a:tcPr>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304800" y="3886200"/>
          <a:ext cx="8382000" cy="577850"/>
        </p:xfrm>
        <a:graphic>
          <a:graphicData uri="http://schemas.openxmlformats.org/drawingml/2006/table">
            <a:tbl>
              <a:tblPr/>
              <a:tblGrid>
                <a:gridCol w="1352550"/>
                <a:gridCol w="931863"/>
                <a:gridCol w="1016000"/>
                <a:gridCol w="1016000"/>
                <a:gridCol w="1016000"/>
                <a:gridCol w="1017587"/>
                <a:gridCol w="1016000"/>
                <a:gridCol w="1016000"/>
              </a:tblGrid>
              <a:tr h="28892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FY09</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FY10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FY11</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FY12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FY13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Total</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2889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June</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2009</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3,489</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5,066</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5,344</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5,160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3,913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22,972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Slide Number Placeholder 8"/>
          <p:cNvSpPr>
            <a:spLocks noGrp="1"/>
          </p:cNvSpPr>
          <p:nvPr>
            <p:ph type="sldNum" sz="quarter" idx="12"/>
          </p:nvPr>
        </p:nvSpPr>
        <p:spPr/>
        <p:txBody>
          <a:bodyPr/>
          <a:lstStyle/>
          <a:p>
            <a:pPr>
              <a:defRPr/>
            </a:pPr>
            <a:fld id="{92AEE1A6-8AA0-4D03-8FD1-AC60D0AE5C66}" type="slidenum">
              <a:rPr lang="en-US" smtClean="0"/>
              <a:pPr>
                <a:defRPr/>
              </a:pPr>
              <a:t>22</a:t>
            </a:fld>
            <a:endParaRPr lang="en-US" dirty="0"/>
          </a:p>
        </p:txBody>
      </p:sp>
      <p:sp>
        <p:nvSpPr>
          <p:cNvPr id="11" name="Rectangle 10"/>
          <p:cNvSpPr/>
          <p:nvPr/>
        </p:nvSpPr>
        <p:spPr>
          <a:xfrm>
            <a:off x="152400" y="1752600"/>
            <a:ext cx="8763000" cy="3048000"/>
          </a:xfrm>
          <a:prstGeom prst="rect">
            <a:avLst/>
          </a:prstGeom>
          <a:noFill/>
          <a:ln w="28575">
            <a:solidFill>
              <a:srgbClr val="00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60418" name="Content Placeholder 6"/>
          <p:cNvSpPr>
            <a:spLocks noGrp="1"/>
          </p:cNvSpPr>
          <p:nvPr>
            <p:ph idx="4294967295"/>
          </p:nvPr>
        </p:nvSpPr>
        <p:spPr>
          <a:xfrm>
            <a:off x="304800" y="1265238"/>
            <a:ext cx="8610600" cy="4983162"/>
          </a:xfrm>
        </p:spPr>
        <p:txBody>
          <a:bodyPr/>
          <a:lstStyle/>
          <a:p>
            <a:pPr marL="228600" indent="-228600">
              <a:spcBef>
                <a:spcPts val="1800"/>
              </a:spcBef>
              <a:buFont typeface="Arial" charset="0"/>
              <a:buNone/>
            </a:pPr>
            <a:r>
              <a:rPr lang="en-US" sz="2400" b="1" smtClean="0">
                <a:latin typeface="Calibri" pitchFamily="34" charset="0"/>
              </a:rPr>
              <a:t>Profile  of Grants and Services to REDD Country Participants </a:t>
            </a:r>
          </a:p>
          <a:p>
            <a:pPr marL="228600" indent="-228600">
              <a:spcBef>
                <a:spcPts val="1800"/>
              </a:spcBef>
              <a:buFont typeface="Arial" charset="0"/>
              <a:buNone/>
            </a:pPr>
            <a:r>
              <a:rPr lang="en-US" sz="2400" b="1" smtClean="0">
                <a:latin typeface="Calibri" pitchFamily="34" charset="0"/>
              </a:rPr>
              <a:t>(Based on Grant Commitments to 20+5 Countries, some support to additional 12 Countries selected in Round 3)</a:t>
            </a:r>
            <a:endParaRPr lang="en-US" sz="1200" smtClean="0">
              <a:latin typeface="Calibri" pitchFamily="34" charset="0"/>
            </a:endParaRPr>
          </a:p>
        </p:txBody>
      </p:sp>
      <p:sp>
        <p:nvSpPr>
          <p:cNvPr id="60419" name="TextBox 7"/>
          <p:cNvSpPr txBox="1">
            <a:spLocks noChangeArrowheads="1"/>
          </p:cNvSpPr>
          <p:nvPr/>
        </p:nvSpPr>
        <p:spPr bwMode="auto">
          <a:xfrm>
            <a:off x="0" y="284163"/>
            <a:ext cx="9144000" cy="554037"/>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 FY10 Budget Proposal </a:t>
            </a:r>
          </a:p>
        </p:txBody>
      </p:sp>
      <p:graphicFrame>
        <p:nvGraphicFramePr>
          <p:cNvPr id="7" name="Table 6"/>
          <p:cNvGraphicFramePr>
            <a:graphicFrameLocks noGrp="1"/>
          </p:cNvGraphicFramePr>
          <p:nvPr/>
        </p:nvGraphicFramePr>
        <p:xfrm>
          <a:off x="457200" y="2362200"/>
          <a:ext cx="7924800" cy="3962404"/>
        </p:xfrm>
        <a:graphic>
          <a:graphicData uri="http://schemas.openxmlformats.org/drawingml/2006/table">
            <a:tbl>
              <a:tblPr/>
              <a:tblGrid>
                <a:gridCol w="6845300"/>
                <a:gridCol w="1079500"/>
              </a:tblGrid>
              <a:tr h="41275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Calibri" pitchFamily="34" charset="0"/>
                          <a:cs typeface="Arial" charset="0"/>
                        </a:rPr>
                        <a:t>Grant Size for first 20 Countries ('$000)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3,600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Calibri" pitchFamily="34" charset="0"/>
                          <a:cs typeface="Arial" charset="0"/>
                        </a:rPr>
                        <a:t>Implementation Support Received by Country ('$000)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270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Calibri" pitchFamily="34" charset="0"/>
                          <a:cs typeface="Arial" charset="0"/>
                        </a:rPr>
                        <a:t>Avg. Advisory Services &amp; REDD Methodology Support per Country ('$000)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436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Calibri" pitchFamily="34" charset="0"/>
                          <a:cs typeface="Arial" charset="0"/>
                        </a:rPr>
                        <a:t>Total FCPF Operational Support per Country for 20 Countries  ('$000)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4,306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Calibri" pitchFamily="34" charset="0"/>
                          <a:cs typeface="Arial" charset="0"/>
                        </a:rPr>
                        <a:t>Total FCPF Operational Support per Country for next 5 Countries ('$000)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906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Calibri" pitchFamily="34" charset="0"/>
                          <a:cs typeface="Arial" charset="0"/>
                        </a:rPr>
                        <a:t>Total FCPF Operational Support per Country for next 12 Countires ('$000)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436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Calibri" pitchFamily="34" charset="0"/>
                          <a:cs typeface="Arial" charset="0"/>
                        </a:rPr>
                        <a:t>Total received by ALL Countries ('$000)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95,895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Calibri" pitchFamily="34" charset="0"/>
                          <a:cs typeface="Arial" charset="0"/>
                        </a:rPr>
                        <a:t>Total received by ALL Countries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87%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Calibri" pitchFamily="34" charset="0"/>
                          <a:cs typeface="Arial" charset="0"/>
                        </a:rPr>
                        <a:t>Total Contributions ('$000)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110,000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Slide Number Placeholder 5"/>
          <p:cNvSpPr>
            <a:spLocks noGrp="1"/>
          </p:cNvSpPr>
          <p:nvPr>
            <p:ph type="sldNum" sz="quarter" idx="12"/>
          </p:nvPr>
        </p:nvSpPr>
        <p:spPr/>
        <p:txBody>
          <a:bodyPr/>
          <a:lstStyle/>
          <a:p>
            <a:pPr>
              <a:defRPr/>
            </a:pPr>
            <a:fld id="{B5872F81-ED2D-4447-92AE-B5C3AC08FCBD}"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62466" name="Content Placeholder 6"/>
          <p:cNvSpPr>
            <a:spLocks noGrp="1"/>
          </p:cNvSpPr>
          <p:nvPr>
            <p:ph idx="1"/>
          </p:nvPr>
        </p:nvSpPr>
        <p:spPr>
          <a:xfrm>
            <a:off x="304800" y="1265238"/>
            <a:ext cx="8610600" cy="4983162"/>
          </a:xfrm>
        </p:spPr>
        <p:txBody>
          <a:bodyPr/>
          <a:lstStyle/>
          <a:p>
            <a:pPr marL="228600" indent="-228600">
              <a:buFont typeface="Arial" charset="0"/>
              <a:buNone/>
            </a:pPr>
            <a:r>
              <a:rPr lang="en-US" sz="2400" b="1" smtClean="0">
                <a:solidFill>
                  <a:srgbClr val="663300"/>
                </a:solidFill>
              </a:rPr>
              <a:t>Costs Budgeted for Technical Advisory Panels</a:t>
            </a:r>
            <a:endParaRPr lang="en-US" sz="1200" smtClean="0">
              <a:solidFill>
                <a:srgbClr val="663300"/>
              </a:solidFill>
            </a:endParaRPr>
          </a:p>
        </p:txBody>
      </p:sp>
      <p:sp>
        <p:nvSpPr>
          <p:cNvPr id="62467" name="TextBox 7"/>
          <p:cNvSpPr txBox="1">
            <a:spLocks noChangeArrowheads="1"/>
          </p:cNvSpPr>
          <p:nvPr/>
        </p:nvSpPr>
        <p:spPr bwMode="auto">
          <a:xfrm>
            <a:off x="914400" y="0"/>
            <a:ext cx="7543800" cy="1006475"/>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III. FY10 Budget Proposal – </a:t>
            </a:r>
          </a:p>
          <a:p>
            <a:pPr algn="ctr"/>
            <a:r>
              <a:rPr lang="en-US" sz="3000">
                <a:solidFill>
                  <a:schemeClr val="bg1"/>
                </a:solidFill>
                <a:latin typeface="Calibri" pitchFamily="34" charset="0"/>
              </a:rPr>
              <a:t>Examples of Expected Costs </a:t>
            </a:r>
          </a:p>
        </p:txBody>
      </p:sp>
      <p:sp>
        <p:nvSpPr>
          <p:cNvPr id="62468" name="Rectangle 5"/>
          <p:cNvSpPr>
            <a:spLocks noChangeArrowheads="1"/>
          </p:cNvSpPr>
          <p:nvPr/>
        </p:nvSpPr>
        <p:spPr bwMode="auto">
          <a:xfrm>
            <a:off x="228600" y="1752600"/>
            <a:ext cx="8534400" cy="3292475"/>
          </a:xfrm>
          <a:prstGeom prst="rect">
            <a:avLst/>
          </a:prstGeom>
          <a:noFill/>
          <a:ln w="9525">
            <a:noFill/>
            <a:miter lim="800000"/>
            <a:headEnd/>
            <a:tailEnd/>
          </a:ln>
        </p:spPr>
        <p:txBody>
          <a:bodyPr>
            <a:spAutoFit/>
          </a:bodyPr>
          <a:lstStyle/>
          <a:p>
            <a:pPr marL="349250" indent="-349250">
              <a:buFontTx/>
              <a:buChar char="•"/>
            </a:pPr>
            <a:r>
              <a:rPr lang="en-US" sz="2000">
                <a:solidFill>
                  <a:srgbClr val="006600"/>
                </a:solidFill>
                <a:latin typeface="Calibri" pitchFamily="34" charset="0"/>
              </a:rPr>
              <a:t>Experience is that fewer days of work per TAP member, at a somewhat lower average rate than planned are required.  However, with increased complexity of moving to R-PPs from R-PINs, panels must be larger and more diverse. </a:t>
            </a:r>
          </a:p>
          <a:p>
            <a:pPr marL="349250" indent="-349250">
              <a:buFontTx/>
              <a:buChar char="•"/>
            </a:pPr>
            <a:r>
              <a:rPr lang="en-US" sz="2000">
                <a:solidFill>
                  <a:srgbClr val="006600"/>
                </a:solidFill>
                <a:latin typeface="Calibri" pitchFamily="34" charset="0"/>
              </a:rPr>
              <a:t>FY09-13 Business Plan included five panels per year in FY09-11 and three per year after that.</a:t>
            </a:r>
          </a:p>
          <a:p>
            <a:pPr marL="349250" indent="-349250">
              <a:buFontTx/>
              <a:buChar char="•"/>
            </a:pPr>
            <a:endParaRPr lang="en-US" sz="1000">
              <a:solidFill>
                <a:srgbClr val="006600"/>
              </a:solidFill>
              <a:latin typeface="Calibri" pitchFamily="34" charset="0"/>
            </a:endParaRPr>
          </a:p>
          <a:p>
            <a:pPr marL="349250" indent="-349250">
              <a:buFontTx/>
              <a:buChar char="•"/>
            </a:pPr>
            <a:r>
              <a:rPr lang="en-US" sz="2000">
                <a:solidFill>
                  <a:srgbClr val="006600"/>
                </a:solidFill>
                <a:latin typeface="Calibri" pitchFamily="34" charset="0"/>
              </a:rPr>
              <a:t>But more likely/updated scenario is that FCPF will need more, continuous support for a longer time period than initial plans; hence the number of panels is now projected steadily at 5 per year over the medium term – decreasing in FY16 to 4 or less per year.  </a:t>
            </a:r>
          </a:p>
        </p:txBody>
      </p:sp>
      <p:graphicFrame>
        <p:nvGraphicFramePr>
          <p:cNvPr id="7" name="Table 6"/>
          <p:cNvGraphicFramePr>
            <a:graphicFrameLocks noGrp="1"/>
          </p:cNvGraphicFramePr>
          <p:nvPr/>
        </p:nvGraphicFramePr>
        <p:xfrm>
          <a:off x="228600" y="5181600"/>
          <a:ext cx="8686800" cy="1219200"/>
        </p:xfrm>
        <a:graphic>
          <a:graphicData uri="http://schemas.openxmlformats.org/drawingml/2006/table">
            <a:tbl>
              <a:tblPr/>
              <a:tblGrid>
                <a:gridCol w="1676400"/>
                <a:gridCol w="763588"/>
                <a:gridCol w="836612"/>
                <a:gridCol w="914400"/>
                <a:gridCol w="990600"/>
                <a:gridCol w="914400"/>
                <a:gridCol w="914400"/>
                <a:gridCol w="1676400"/>
              </a:tblGrid>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FY09</a:t>
                      </a: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FY10</a:t>
                      </a:r>
                    </a:p>
                  </a:txBody>
                  <a:tcPr marL="9525" marR="9525" marT="9525" marB="0"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FY11</a:t>
                      </a:r>
                    </a:p>
                  </a:txBody>
                  <a:tcPr marL="9525" marR="9525" marT="9525" marB="0"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FY12</a:t>
                      </a: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FY13</a:t>
                      </a:r>
                    </a:p>
                  </a:txBody>
                  <a:tcPr marL="9525" marR="9525" marT="9525" marB="0"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FY14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Five Year Total</a:t>
                      </a:r>
                    </a:p>
                  </a:txBody>
                  <a:tcPr marL="9525" marR="9525" marT="9525" marB="0"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Previous Plan (25)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465,000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484,530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505,466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279,000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291,160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2,025,156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Revised Plan  (37)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478,000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492,340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512,034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532,515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553,816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2,568,708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Slide Number Placeholder 7"/>
          <p:cNvSpPr>
            <a:spLocks noGrp="1"/>
          </p:cNvSpPr>
          <p:nvPr>
            <p:ph type="sldNum" sz="quarter" idx="12"/>
          </p:nvPr>
        </p:nvSpPr>
        <p:spPr/>
        <p:txBody>
          <a:bodyPr/>
          <a:lstStyle/>
          <a:p>
            <a:pPr>
              <a:defRPr/>
            </a:pPr>
            <a:fld id="{AC3FE7EF-F998-4241-8AB7-8D88F40D3F4F}"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64514" name="Content Placeholder 6"/>
          <p:cNvSpPr>
            <a:spLocks noGrp="1"/>
          </p:cNvSpPr>
          <p:nvPr>
            <p:ph idx="1"/>
          </p:nvPr>
        </p:nvSpPr>
        <p:spPr>
          <a:xfrm>
            <a:off x="304800" y="1265238"/>
            <a:ext cx="8610600" cy="4983162"/>
          </a:xfrm>
        </p:spPr>
        <p:txBody>
          <a:bodyPr/>
          <a:lstStyle/>
          <a:p>
            <a:pPr>
              <a:spcBef>
                <a:spcPct val="50000"/>
              </a:spcBef>
              <a:buFont typeface="Arial" charset="0"/>
              <a:buNone/>
            </a:pPr>
            <a:r>
              <a:rPr lang="en-US" sz="2400" smtClean="0"/>
              <a:t>Annual Cost of Participants Assembly &amp; Participants Committee Meetings – </a:t>
            </a:r>
            <a:r>
              <a:rPr lang="en-US" sz="2400" u="sng" smtClean="0"/>
              <a:t>Increase in Meeting Costs with 37 REDD Participants</a:t>
            </a:r>
          </a:p>
        </p:txBody>
      </p:sp>
      <p:sp>
        <p:nvSpPr>
          <p:cNvPr id="64515" name="TextBox 7"/>
          <p:cNvSpPr txBox="1">
            <a:spLocks noChangeArrowheads="1"/>
          </p:cNvSpPr>
          <p:nvPr/>
        </p:nvSpPr>
        <p:spPr bwMode="auto">
          <a:xfrm>
            <a:off x="1524000" y="0"/>
            <a:ext cx="5867400" cy="1006475"/>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III. FY10 Budget Proposal – </a:t>
            </a:r>
          </a:p>
          <a:p>
            <a:pPr algn="ctr"/>
            <a:r>
              <a:rPr lang="en-US" sz="3000">
                <a:solidFill>
                  <a:schemeClr val="bg1"/>
                </a:solidFill>
                <a:latin typeface="Calibri" pitchFamily="34" charset="0"/>
              </a:rPr>
              <a:t>Examples of Expected Costs </a:t>
            </a:r>
          </a:p>
        </p:txBody>
      </p:sp>
      <p:graphicFrame>
        <p:nvGraphicFramePr>
          <p:cNvPr id="9" name="Table 8"/>
          <p:cNvGraphicFramePr>
            <a:graphicFrameLocks noGrp="1"/>
          </p:cNvGraphicFramePr>
          <p:nvPr/>
        </p:nvGraphicFramePr>
        <p:xfrm>
          <a:off x="1524000" y="2168525"/>
          <a:ext cx="6172200" cy="3986483"/>
        </p:xfrm>
        <a:graphic>
          <a:graphicData uri="http://schemas.openxmlformats.org/drawingml/2006/table">
            <a:tbl>
              <a:tblPr/>
              <a:tblGrid>
                <a:gridCol w="578240"/>
                <a:gridCol w="1301452"/>
                <a:gridCol w="939708"/>
                <a:gridCol w="1252211"/>
                <a:gridCol w="1095959"/>
                <a:gridCol w="1004630"/>
              </a:tblGrid>
              <a:tr h="347909">
                <a:tc gridSpan="4">
                  <a:txBody>
                    <a:bodyPr/>
                    <a:lstStyle/>
                    <a:p>
                      <a:pPr algn="l" fontAlgn="ctr"/>
                      <a:r>
                        <a:rPr lang="en-US" sz="1100" b="1" i="0" u="none" strike="noStrike" dirty="0">
                          <a:solidFill>
                            <a:srgbClr val="FFFFFF"/>
                          </a:solidFill>
                          <a:latin typeface="Arial"/>
                        </a:rPr>
                        <a:t>Type of Expense</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100" b="1" i="0" u="none" strike="noStrike">
                          <a:solidFill>
                            <a:srgbClr val="FFFFFF"/>
                          </a:solidFill>
                          <a:latin typeface="Arial"/>
                        </a:rPr>
                        <a:t>Total AM/PC</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1" i="0" u="none" strike="noStrike">
                          <a:solidFill>
                            <a:srgbClr val="FFFFFF"/>
                          </a:solidFill>
                          <a:latin typeface="Arial"/>
                        </a:rPr>
                        <a:t>Total PC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8985">
                <a:tc gridSpan="4">
                  <a:txBody>
                    <a:bodyPr/>
                    <a:lstStyle/>
                    <a:p>
                      <a:pPr algn="l" fontAlgn="t"/>
                      <a:r>
                        <a:rPr lang="en-US" sz="1100" b="1" i="0" u="none" strike="noStrike">
                          <a:latin typeface="Arial"/>
                        </a:rPr>
                        <a:t>Conference Services</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100" b="1" i="0" u="none" strike="noStrike">
                          <a:latin typeface="Arial"/>
                        </a:rPr>
                        <a:t>$16,249.00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b"/>
                      <a:r>
                        <a:rPr lang="en-US" sz="1100" b="1" i="0" u="none" strike="noStrike">
                          <a:latin typeface="Arial"/>
                        </a:rPr>
                        <a:t>$6,603.00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r>
              <a:tr h="168985">
                <a:tc>
                  <a:txBody>
                    <a:bodyPr/>
                    <a:lstStyle/>
                    <a:p>
                      <a:pPr algn="l" fontAlgn="b"/>
                      <a:r>
                        <a:rPr lang="en-US" sz="11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US" sz="1100" b="0" i="0" u="none" strike="noStrike" dirty="0">
                          <a:latin typeface="Arial"/>
                        </a:rPr>
                        <a:t>Interpretation </a:t>
                      </a:r>
                    </a:p>
                  </a:txBody>
                  <a:tcPr marL="0" marR="0" marT="0" marB="0" anchor="b">
                    <a:lnL>
                      <a:noFill/>
                    </a:lnL>
                    <a:lnR>
                      <a:noFill/>
                    </a:lnR>
                    <a:lnT>
                      <a:noFill/>
                    </a:lnT>
                    <a:lnB>
                      <a:noFill/>
                    </a:lnB>
                    <a:solidFill>
                      <a:srgbClr val="FCD5B4"/>
                    </a:solidFill>
                  </a:tcPr>
                </a:tc>
                <a:tc gridSpan="2">
                  <a:txBody>
                    <a:bodyPr/>
                    <a:lstStyle/>
                    <a:p>
                      <a:pPr algn="l" fontAlgn="b"/>
                      <a:r>
                        <a:rPr lang="en-US" sz="1100" b="0" i="0" u="none" strike="noStrike">
                          <a:latin typeface="Arial"/>
                        </a:rPr>
                        <a:t> </a:t>
                      </a:r>
                    </a:p>
                  </a:txBody>
                  <a:tcPr marL="0" marR="0" marT="0" marB="0" anchor="b">
                    <a:lnL>
                      <a:noFill/>
                    </a:lnL>
                    <a:lnR>
                      <a:noFill/>
                    </a:lnR>
                    <a:lnT>
                      <a:noFill/>
                    </a:lnT>
                    <a:lnB>
                      <a:noFill/>
                    </a:lnB>
                    <a:solidFill>
                      <a:srgbClr val="FCD5B4"/>
                    </a:solidFill>
                  </a:tcPr>
                </a:tc>
                <a:tc hMerge="1">
                  <a:txBody>
                    <a:bodyPr/>
                    <a:lstStyle/>
                    <a:p>
                      <a:endParaRPr lang="en-US"/>
                    </a:p>
                  </a:txBody>
                  <a:tcPr/>
                </a:tc>
                <a:tc>
                  <a:txBody>
                    <a:bodyPr/>
                    <a:lstStyle/>
                    <a:p>
                      <a:pPr algn="r" fontAlgn="b"/>
                      <a:r>
                        <a:rPr lang="en-US" sz="1100" b="0" i="0" u="none" strike="noStrike">
                          <a:solidFill>
                            <a:srgbClr val="FCD5B4"/>
                          </a:solidFill>
                          <a:latin typeface="Arial"/>
                        </a:rPr>
                        <a:t>$9,900.00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r" fontAlgn="b"/>
                      <a:r>
                        <a:rPr lang="en-US" sz="1100" b="0" i="0" u="none" strike="noStrike">
                          <a:solidFill>
                            <a:srgbClr val="FCD5B4"/>
                          </a:solidFill>
                          <a:latin typeface="Arial"/>
                        </a:rPr>
                        <a:t>$3,300.00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r>
              <a:tr h="168985">
                <a:tc>
                  <a:txBody>
                    <a:bodyPr/>
                    <a:lstStyle/>
                    <a:p>
                      <a:pPr algn="l" fontAlgn="b"/>
                      <a:r>
                        <a:rPr lang="en-US" sz="11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D5B4"/>
                    </a:solidFill>
                  </a:tcPr>
                </a:tc>
                <a:tc gridSpan="3">
                  <a:txBody>
                    <a:bodyPr/>
                    <a:lstStyle/>
                    <a:p>
                      <a:pPr algn="l" fontAlgn="b"/>
                      <a:r>
                        <a:rPr lang="en-US" sz="1100" b="0" i="0" u="none" strike="noStrike" dirty="0" smtClean="0">
                          <a:latin typeface="Arial"/>
                        </a:rPr>
                        <a:t>Photocopy fees</a:t>
                      </a:r>
                      <a:endParaRPr lang="en-US" sz="1100" b="0" i="0" u="none" strike="noStrike" dirty="0">
                        <a:latin typeface="Arial"/>
                      </a:endParaRPr>
                    </a:p>
                  </a:txBody>
                  <a:tcPr marL="0" marR="0" marT="0" marB="0" anchor="b">
                    <a:lnL>
                      <a:noFill/>
                    </a:lnL>
                    <a:lnR>
                      <a:noFill/>
                    </a:lnR>
                    <a:lnT>
                      <a:noFill/>
                    </a:lnT>
                    <a:lnB>
                      <a:noFill/>
                    </a:lnB>
                    <a:solidFill>
                      <a:srgbClr val="FCD5B4"/>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dirty="0">
                          <a:solidFill>
                            <a:srgbClr val="FCD5B4"/>
                          </a:solidFill>
                          <a:latin typeface="Arial"/>
                        </a:rPr>
                        <a:t>$1,120.00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r" fontAlgn="b"/>
                      <a:r>
                        <a:rPr lang="en-US" sz="1100" b="0" i="0" u="none" strike="noStrike">
                          <a:solidFill>
                            <a:srgbClr val="FCD5B4"/>
                          </a:solidFill>
                          <a:latin typeface="Arial"/>
                        </a:rPr>
                        <a:t>$560.00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r>
              <a:tr h="168985">
                <a:tc>
                  <a:txBody>
                    <a:bodyPr/>
                    <a:lstStyle/>
                    <a:p>
                      <a:pPr algn="l" fontAlgn="b"/>
                      <a:r>
                        <a:rPr lang="en-US" sz="11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D5B4"/>
                    </a:solidFill>
                  </a:tcPr>
                </a:tc>
                <a:tc gridSpan="3">
                  <a:txBody>
                    <a:bodyPr/>
                    <a:lstStyle/>
                    <a:p>
                      <a:pPr algn="l" fontAlgn="b"/>
                      <a:r>
                        <a:rPr lang="en-US" sz="1100" b="0" i="0" u="none" strike="noStrike" dirty="0">
                          <a:latin typeface="Arial"/>
                        </a:rPr>
                        <a:t>maintenance/conf </a:t>
                      </a:r>
                      <a:r>
                        <a:rPr lang="en-US" sz="1100" b="0" i="0" u="none" strike="noStrike" dirty="0" smtClean="0">
                          <a:latin typeface="Arial"/>
                        </a:rPr>
                        <a:t>room</a:t>
                      </a:r>
                      <a:endParaRPr lang="en-US" sz="1100" b="0" i="0" u="none" strike="noStrike" dirty="0">
                        <a:latin typeface="Arial"/>
                      </a:endParaRPr>
                    </a:p>
                  </a:txBody>
                  <a:tcPr marL="0" marR="0" marT="0" marB="0" anchor="b">
                    <a:lnL>
                      <a:noFill/>
                    </a:lnL>
                    <a:lnR>
                      <a:noFill/>
                    </a:lnR>
                    <a:lnT>
                      <a:noFill/>
                    </a:lnT>
                    <a:lnB>
                      <a:noFill/>
                    </a:lnB>
                    <a:solidFill>
                      <a:srgbClr val="FCD5B4"/>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FCD5B4"/>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l" fontAlgn="b"/>
                      <a:r>
                        <a:rPr lang="en-US" sz="1100" b="0" i="0" u="none" strike="noStrike">
                          <a:solidFill>
                            <a:srgbClr val="FCD5B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r>
              <a:tr h="168985">
                <a:tc>
                  <a:txBody>
                    <a:bodyPr/>
                    <a:lstStyle/>
                    <a:p>
                      <a:pPr algn="l" fontAlgn="b"/>
                      <a:r>
                        <a:rPr lang="en-US" sz="11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US" sz="1100" b="0" i="0" u="none" strike="noStrike" dirty="0">
                          <a:latin typeface="Arial"/>
                        </a:rPr>
                        <a:t>sound </a:t>
                      </a:r>
                      <a:r>
                        <a:rPr lang="en-US" sz="1100" b="0" i="0" u="none" strike="noStrike" dirty="0" smtClean="0">
                          <a:latin typeface="Arial"/>
                        </a:rPr>
                        <a:t>tech</a:t>
                      </a:r>
                      <a:endParaRPr lang="en-US" sz="1100" b="0" i="0" u="none" strike="noStrike" dirty="0">
                        <a:latin typeface="Arial"/>
                      </a:endParaRPr>
                    </a:p>
                  </a:txBody>
                  <a:tcPr marL="0" marR="0" marT="0" marB="0" anchor="b">
                    <a:lnL>
                      <a:noFill/>
                    </a:lnL>
                    <a:lnR>
                      <a:noFill/>
                    </a:lnR>
                    <a:lnT>
                      <a:noFill/>
                    </a:lnT>
                    <a:lnB>
                      <a:noFill/>
                    </a:lnB>
                    <a:solidFill>
                      <a:srgbClr val="FCD5B4"/>
                    </a:solidFill>
                  </a:tcPr>
                </a:tc>
                <a:tc gridSpan="2">
                  <a:txBody>
                    <a:bodyPr/>
                    <a:lstStyle/>
                    <a:p>
                      <a:pPr algn="l" fontAlgn="b"/>
                      <a:endParaRPr lang="en-US" sz="1100" b="0" i="0" u="none" strike="noStrike" dirty="0">
                        <a:latin typeface="Arial"/>
                      </a:endParaRPr>
                    </a:p>
                  </a:txBody>
                  <a:tcPr marL="0" marR="0" marT="0" marB="0" anchor="b">
                    <a:lnL>
                      <a:noFill/>
                    </a:lnL>
                    <a:lnR>
                      <a:noFill/>
                    </a:lnR>
                    <a:lnT>
                      <a:noFill/>
                    </a:lnT>
                    <a:lnB>
                      <a:noFill/>
                    </a:lnB>
                    <a:solidFill>
                      <a:srgbClr val="FCD5B4"/>
                    </a:solidFill>
                  </a:tcPr>
                </a:tc>
                <a:tc hMerge="1">
                  <a:txBody>
                    <a:bodyPr/>
                    <a:lstStyle/>
                    <a:p>
                      <a:endParaRPr lang="en-US"/>
                    </a:p>
                  </a:txBody>
                  <a:tcPr/>
                </a:tc>
                <a:tc>
                  <a:txBody>
                    <a:bodyPr/>
                    <a:lstStyle/>
                    <a:p>
                      <a:pPr algn="l" fontAlgn="b"/>
                      <a:r>
                        <a:rPr lang="en-US" sz="1100" b="0" i="0" u="none" strike="noStrike">
                          <a:solidFill>
                            <a:srgbClr val="FCD5B4"/>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l" fontAlgn="b"/>
                      <a:r>
                        <a:rPr lang="en-US" sz="1100" b="0" i="0" u="none" strike="noStrike">
                          <a:solidFill>
                            <a:srgbClr val="FCD5B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r>
              <a:tr h="143841">
                <a:tc>
                  <a:txBody>
                    <a:bodyPr/>
                    <a:lstStyle/>
                    <a:p>
                      <a:pPr algn="l" fontAlgn="b"/>
                      <a:r>
                        <a:rPr lang="en-US" sz="11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D5B4"/>
                    </a:solidFill>
                  </a:tcPr>
                </a:tc>
                <a:tc gridSpan="3">
                  <a:txBody>
                    <a:bodyPr/>
                    <a:lstStyle/>
                    <a:p>
                      <a:pPr algn="l" fontAlgn="b"/>
                      <a:r>
                        <a:rPr lang="en-US" sz="1100" b="0" i="0" u="none" strike="noStrike" dirty="0">
                          <a:latin typeface="Arial"/>
                        </a:rPr>
                        <a:t>Conference Facilities (IT, Sound Tech, </a:t>
                      </a:r>
                      <a:r>
                        <a:rPr lang="en-US" sz="1100" b="0" i="0" u="none" strike="noStrike" dirty="0" smtClean="0">
                          <a:latin typeface="Arial"/>
                        </a:rPr>
                        <a:t>Maintenance)</a:t>
                      </a:r>
                      <a:endParaRPr lang="en-US" sz="1100" b="0" i="0" u="none" strike="noStrike" dirty="0">
                        <a:latin typeface="Arial"/>
                      </a:endParaRPr>
                    </a:p>
                  </a:txBody>
                  <a:tcPr marL="0" marR="0" marT="0" marB="0" anchor="b">
                    <a:lnL>
                      <a:noFill/>
                    </a:lnL>
                    <a:lnR>
                      <a:noFill/>
                    </a:lnR>
                    <a:lnT>
                      <a:noFill/>
                    </a:lnT>
                    <a:lnB>
                      <a:noFill/>
                    </a:lnB>
                    <a:solidFill>
                      <a:srgbClr val="FCD5B4"/>
                    </a:solidFill>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FCD5B4"/>
                          </a:solidFill>
                          <a:latin typeface="Arial"/>
                        </a:rPr>
                        <a:t>$2,229.00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r" fontAlgn="b"/>
                      <a:r>
                        <a:rPr lang="en-US" sz="1100" b="0" i="0" u="none" strike="noStrike">
                          <a:solidFill>
                            <a:srgbClr val="FCD5B4"/>
                          </a:solidFill>
                          <a:latin typeface="Arial"/>
                        </a:rPr>
                        <a:t>$743.00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r>
              <a:tr h="168985">
                <a:tc>
                  <a:txBody>
                    <a:bodyPr/>
                    <a:lstStyle/>
                    <a:p>
                      <a:pPr algn="l" fontAlgn="b"/>
                      <a:r>
                        <a:rPr lang="en-US" sz="11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D5B4"/>
                    </a:solidFill>
                  </a:tcPr>
                </a:tc>
                <a:tc gridSpan="3">
                  <a:txBody>
                    <a:bodyPr/>
                    <a:lstStyle/>
                    <a:p>
                      <a:pPr algn="l" fontAlgn="b"/>
                      <a:r>
                        <a:rPr lang="en-US" sz="1100" b="0" i="0" u="none" strike="noStrike">
                          <a:latin typeface="Arial"/>
                        </a:rPr>
                        <a:t>Facility Fee (room charges + security)</a:t>
                      </a:r>
                    </a:p>
                  </a:txBody>
                  <a:tcPr marL="0" marR="0" marT="0" marB="0" anchor="b">
                    <a:lnL>
                      <a:noFill/>
                    </a:lnL>
                    <a:lnR>
                      <a:noFill/>
                    </a:lnR>
                    <a:lnT>
                      <a:noFill/>
                    </a:lnT>
                    <a:lnB>
                      <a:noFill/>
                    </a:lnB>
                    <a:solidFill>
                      <a:srgbClr val="FCD5B4"/>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solidFill>
                            <a:srgbClr val="FCD5B4"/>
                          </a:solidFill>
                          <a:latin typeface="Arial"/>
                        </a:rPr>
                        <a:t>$3,000.00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r" fontAlgn="b"/>
                      <a:r>
                        <a:rPr lang="en-US" sz="1100" b="0" i="0" u="none" strike="noStrike" dirty="0">
                          <a:solidFill>
                            <a:srgbClr val="FCD5B4"/>
                          </a:solidFill>
                          <a:latin typeface="Arial"/>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r>
              <a:tr h="159044">
                <a:tc>
                  <a:txBody>
                    <a:bodyPr/>
                    <a:lstStyle/>
                    <a:p>
                      <a:pPr algn="l" fontAlgn="b"/>
                      <a:r>
                        <a:rPr lang="en-US" sz="11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1" u="none" strike="noStrike">
                        <a:latin typeface="Arial"/>
                      </a:endParaRPr>
                    </a:p>
                  </a:txBody>
                  <a:tcPr marL="0" marR="0" marT="0" marB="0" anchor="b">
                    <a:lnL>
                      <a:noFill/>
                    </a:lnL>
                    <a:lnR>
                      <a:noFill/>
                    </a:lnR>
                    <a:lnT>
                      <a:noFill/>
                    </a:lnT>
                    <a:lnB>
                      <a:noFill/>
                    </a:lnB>
                  </a:tcPr>
                </a:tc>
                <a:tc gridSpan="2">
                  <a:txBody>
                    <a:bodyPr/>
                    <a:lstStyle/>
                    <a:p>
                      <a:pPr algn="l" fontAlgn="b"/>
                      <a:endParaRPr lang="en-US" sz="1100" b="0" i="0" u="none" strike="noStrike">
                        <a:latin typeface="Arial"/>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8985">
                <a:tc>
                  <a:txBody>
                    <a:bodyPr/>
                    <a:lstStyle/>
                    <a:p>
                      <a:pPr algn="l" fontAlgn="b"/>
                      <a:r>
                        <a:rPr lang="en-US" sz="1100" b="1" i="0" u="none" strike="noStrike">
                          <a:latin typeface="Arial"/>
                        </a:rPr>
                        <a:t>Catering</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gridSpan="2">
                  <a:txBody>
                    <a:bodyPr/>
                    <a:lstStyle/>
                    <a:p>
                      <a:pPr algn="l" fontAlgn="b"/>
                      <a:endParaRPr lang="en-US" sz="1100" b="0" i="0" u="none" strike="noStrike">
                        <a:latin typeface="Arial"/>
                      </a:endParaRP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a:latin typeface="Arial"/>
                        </a:rPr>
                        <a:t>$29,750.00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a:latin typeface="Arial"/>
                        </a:rPr>
                        <a:t>$18,250.00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9044">
                <a:tc>
                  <a:txBody>
                    <a:bodyPr/>
                    <a:lstStyle/>
                    <a:p>
                      <a:pPr algn="l" fontAlgn="b"/>
                      <a:r>
                        <a:rPr lang="en-US" sz="11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latin typeface="Arial"/>
                      </a:endParaRPr>
                    </a:p>
                  </a:txBody>
                  <a:tcPr marL="0" marR="0" marT="0" marB="0" anchor="b">
                    <a:lnL>
                      <a:noFill/>
                    </a:lnL>
                    <a:lnR>
                      <a:noFill/>
                    </a:lnR>
                    <a:lnT>
                      <a:noFill/>
                    </a:lnT>
                    <a:lnB>
                      <a:noFill/>
                    </a:lnB>
                  </a:tcPr>
                </a:tc>
                <a:tc gridSpan="2">
                  <a:txBody>
                    <a:bodyPr/>
                    <a:lstStyle/>
                    <a:p>
                      <a:pPr algn="l" fontAlgn="b"/>
                      <a:endParaRPr lang="en-US" sz="1100" b="0" i="0" u="none" strike="noStrike">
                        <a:latin typeface="Arial"/>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8985">
                <a:tc gridSpan="4">
                  <a:txBody>
                    <a:bodyPr/>
                    <a:lstStyle/>
                    <a:p>
                      <a:pPr algn="l" fontAlgn="b"/>
                      <a:r>
                        <a:rPr lang="en-US" sz="1100" b="0" i="0" u="none" strike="noStrike" dirty="0">
                          <a:latin typeface="Arial"/>
                        </a:rPr>
                        <a:t>Temporary &amp; Admin Support </a:t>
                      </a:r>
                    </a:p>
                  </a:txBody>
                  <a:tcPr marL="0" marR="0" marT="0" marB="0" anchor="b">
                    <a:lnL>
                      <a:noFill/>
                    </a:lnL>
                    <a:lnR>
                      <a:noFill/>
                    </a:lnR>
                    <a:lnT>
                      <a:noFill/>
                    </a:lnT>
                    <a:lnB>
                      <a:noFill/>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$20,760.00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r" fontAlgn="b"/>
                      <a:r>
                        <a:rPr lang="en-US" sz="1100" b="0" i="0" u="none" strike="noStrike">
                          <a:latin typeface="Arial"/>
                        </a:rPr>
                        <a:t>$13,900.00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r>
              <a:tr h="200766">
                <a:tc>
                  <a:txBody>
                    <a:bodyPr/>
                    <a:lstStyle/>
                    <a:p>
                      <a:pPr algn="l" fontAlgn="b"/>
                      <a:r>
                        <a:rPr lang="en-US" sz="8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endParaRPr lang="en-US" sz="800" b="0" i="0" u="none" strike="noStrike" dirty="0">
                        <a:latin typeface="Arial"/>
                      </a:endParaRPr>
                    </a:p>
                  </a:txBody>
                  <a:tcPr marL="0" marR="0" marT="0" marB="0" anchor="b">
                    <a:lnL>
                      <a:noFill/>
                    </a:lnL>
                    <a:lnR>
                      <a:noFill/>
                    </a:lnR>
                    <a:lnT>
                      <a:noFill/>
                    </a:lnT>
                    <a:lnB>
                      <a:noFill/>
                    </a:lnB>
                  </a:tcPr>
                </a:tc>
                <a:tc hMerge="1">
                  <a:txBody>
                    <a:bodyPr/>
                    <a:lstStyle/>
                    <a:p>
                      <a:pPr algn="l" fontAlgn="b"/>
                      <a:endParaRPr lang="en-US" sz="1100" b="0" i="0" u="none" strike="noStrike" dirty="0">
                        <a:latin typeface="Arial"/>
                      </a:endParaRPr>
                    </a:p>
                  </a:txBody>
                  <a:tcPr marL="0" marR="0" marT="0" marB="0" anchor="b">
                    <a:lnL>
                      <a:noFill/>
                    </a:lnL>
                    <a:lnR>
                      <a:noFill/>
                    </a:lnR>
                    <a:lnT>
                      <a:noFill/>
                    </a:lnT>
                    <a:lnB>
                      <a:noFill/>
                    </a:lnB>
                  </a:tcPr>
                </a:tc>
                <a:tc>
                  <a:txBody>
                    <a:bodyPr/>
                    <a:lstStyle/>
                    <a:p>
                      <a:endParaRPr lang="en-US" sz="800" dirty="0"/>
                    </a:p>
                  </a:txBody>
                  <a:tcPr marL="0" marR="0" marT="0" marB="0" anchor="b">
                    <a:lnL>
                      <a:noFill/>
                    </a:lnL>
                    <a:lnR>
                      <a:noFill/>
                    </a:lnR>
                    <a:lnT>
                      <a:noFill/>
                    </a:lnT>
                    <a:lnB>
                      <a:noFill/>
                    </a:lnB>
                  </a:tcPr>
                </a:tc>
                <a:tc>
                  <a:txBody>
                    <a:bodyPr/>
                    <a:lstStyle/>
                    <a:p>
                      <a:pPr algn="l" fontAlgn="b"/>
                      <a:r>
                        <a:rPr lang="en-US" sz="800" b="0" i="0" u="none" strike="noStrike" dirty="0">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8600">
                <a:tc>
                  <a:txBody>
                    <a:bodyPr/>
                    <a:lstStyle/>
                    <a:p>
                      <a:pPr algn="l" fontAlgn="b"/>
                      <a:r>
                        <a:rPr lang="en-US" sz="1100" b="1" i="0" u="none" strike="noStrike">
                          <a:latin typeface="Arial"/>
                        </a:rPr>
                        <a:t>Airfare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dirty="0">
                          <a:latin typeface="Arial"/>
                        </a:rPr>
                        <a:t>(REDD Reps + </a:t>
                      </a:r>
                      <a:r>
                        <a:rPr lang="en-US" sz="1100" b="0" i="0" u="none" strike="noStrike" dirty="0" smtClean="0">
                          <a:latin typeface="Arial"/>
                        </a:rPr>
                        <a:t>IP Observer)</a:t>
                      </a:r>
                      <a:endParaRPr lang="en-US" sz="1100" b="0" i="0" u="none" strike="noStrike" dirty="0">
                        <a:latin typeface="Arial"/>
                      </a:endParaRPr>
                    </a:p>
                  </a:txBody>
                  <a:tcPr marL="0" marR="0" marT="0" marB="0" anchor="b">
                    <a:lnL>
                      <a:noFill/>
                    </a:lnL>
                    <a:lnR>
                      <a:noFill/>
                    </a:lnR>
                    <a:lnT>
                      <a:noFill/>
                    </a:lnT>
                    <a:lnB>
                      <a:noFill/>
                    </a:lnB>
                  </a:tcPr>
                </a:tc>
                <a:tc hMerge="1">
                  <a:txBody>
                    <a:bodyPr/>
                    <a:lstStyle/>
                    <a:p>
                      <a:pPr algn="l" fontAlgn="b"/>
                      <a:endParaRPr lang="en-US" sz="1100" b="0" i="0" u="none" strike="noStrike" dirty="0">
                        <a:latin typeface="Arial"/>
                      </a:endParaRPr>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pPr algn="r" fontAlgn="b"/>
                      <a:r>
                        <a:rPr lang="en-US" sz="1100" b="0" i="0" u="none" strike="noStrike">
                          <a:latin typeface="Arial"/>
                        </a:rPr>
                        <a:t>$114,000.00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latin typeface="Arial"/>
                        </a:rPr>
                        <a:t>$33,000.00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9044">
                <a:tc>
                  <a:txBody>
                    <a:bodyPr/>
                    <a:lstStyle/>
                    <a:p>
                      <a:pPr algn="l" fontAlgn="b"/>
                      <a:r>
                        <a:rPr lang="en-US" sz="8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endParaRPr lang="en-US" sz="800" b="0" i="0" u="none" strike="noStrike" dirty="0">
                        <a:latin typeface="Arial"/>
                      </a:endParaRPr>
                    </a:p>
                  </a:txBody>
                  <a:tcPr marL="0" marR="0" marT="0" marB="0" anchor="b">
                    <a:lnL>
                      <a:noFill/>
                    </a:lnL>
                    <a:lnR>
                      <a:noFill/>
                    </a:lnR>
                    <a:lnT>
                      <a:noFill/>
                    </a:lnT>
                    <a:lnB>
                      <a:noFill/>
                    </a:lnB>
                  </a:tcPr>
                </a:tc>
                <a:tc hMerge="1">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endParaRPr lang="en-US" sz="800" dirty="0"/>
                    </a:p>
                  </a:txBody>
                  <a:tcPr marL="0" marR="0" marT="0" marB="0" anchor="b">
                    <a:lnL>
                      <a:noFill/>
                    </a:lnL>
                    <a:lnR>
                      <a:noFill/>
                    </a:lnR>
                    <a:lnT>
                      <a:noFill/>
                    </a:lnT>
                    <a:lnB>
                      <a:noFill/>
                    </a:lnB>
                  </a:tcPr>
                </a:tc>
                <a:tc>
                  <a:txBody>
                    <a:bodyPr/>
                    <a:lstStyle/>
                    <a:p>
                      <a:pPr algn="l" fontAlgn="b"/>
                      <a:r>
                        <a:rPr lang="en-US" sz="800" b="0" i="0" u="none" strike="noStrike" dirty="0">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8985">
                <a:tc>
                  <a:txBody>
                    <a:bodyPr/>
                    <a:lstStyle/>
                    <a:p>
                      <a:pPr algn="l" fontAlgn="b"/>
                      <a:r>
                        <a:rPr lang="en-US" sz="1100" b="1" i="0" u="none" strike="noStrike" dirty="0" err="1">
                          <a:latin typeface="Arial"/>
                        </a:rPr>
                        <a:t>Perdiem</a:t>
                      </a:r>
                      <a:endParaRPr lang="en-US" sz="11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dirty="0">
                          <a:latin typeface="Arial"/>
                        </a:rPr>
                        <a:t>(REDD Reps + </a:t>
                      </a:r>
                      <a:r>
                        <a:rPr lang="en-US" sz="1100" b="0" i="0" u="none" strike="noStrike" dirty="0" smtClean="0">
                          <a:latin typeface="Arial"/>
                        </a:rPr>
                        <a:t>IP Observer)</a:t>
                      </a:r>
                      <a:endParaRPr lang="en-US" sz="1100" b="0" i="0" u="none" strike="noStrike" dirty="0">
                        <a:latin typeface="Arial"/>
                      </a:endParaRPr>
                    </a:p>
                  </a:txBody>
                  <a:tcPr marL="0" marR="0" marT="0" marB="0" anchor="b">
                    <a:lnL>
                      <a:noFill/>
                    </a:lnL>
                    <a:lnR>
                      <a:noFill/>
                    </a:lnR>
                    <a:lnT>
                      <a:noFill/>
                    </a:lnT>
                    <a:lnB>
                      <a:noFill/>
                    </a:lnB>
                  </a:tcPr>
                </a:tc>
                <a:tc hMerge="1">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pPr algn="r" fontAlgn="b"/>
                      <a:r>
                        <a:rPr lang="en-US" sz="1100" b="0" i="0" u="none" strike="noStrike" dirty="0">
                          <a:latin typeface="Arial"/>
                        </a:rPr>
                        <a:t>$15,200.00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100" b="0" i="0" u="none" strike="noStrike" dirty="0">
                          <a:latin typeface="Arial"/>
                        </a:rPr>
                        <a:t>$2,640.00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159044">
                <a:tc>
                  <a:txBody>
                    <a:bodyPr/>
                    <a:lstStyle/>
                    <a:p>
                      <a:pPr algn="l" fontAlgn="b"/>
                      <a:r>
                        <a:rPr lang="en-US" sz="8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endParaRPr lang="en-US" sz="800" b="0" i="0" u="none" strike="noStrike" dirty="0">
                        <a:latin typeface="Arial"/>
                      </a:endParaRPr>
                    </a:p>
                  </a:txBody>
                  <a:tcPr marL="0" marR="0" marT="0" marB="0" anchor="b">
                    <a:lnL>
                      <a:noFill/>
                    </a:lnL>
                    <a:lnR>
                      <a:noFill/>
                    </a:lnR>
                    <a:lnT>
                      <a:noFill/>
                    </a:lnT>
                    <a:lnB>
                      <a:noFill/>
                    </a:lnB>
                  </a:tcPr>
                </a:tc>
                <a:tc hMerge="1">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endParaRPr lang="en-US" sz="800" dirty="0"/>
                    </a:p>
                  </a:txBody>
                  <a:tcPr marL="0" marR="0" marT="0" marB="0" anchor="b">
                    <a:lnL>
                      <a:noFill/>
                    </a:lnL>
                    <a:lnR>
                      <a:noFill/>
                    </a:lnR>
                    <a:lnT>
                      <a:noFill/>
                    </a:lnT>
                    <a:lnB>
                      <a:noFill/>
                    </a:lnB>
                  </a:tcPr>
                </a:tc>
                <a:tc>
                  <a:txBody>
                    <a:bodyPr/>
                    <a:lstStyle/>
                    <a:p>
                      <a:pPr algn="l" fontAlgn="b"/>
                      <a:endParaRPr lang="en-US" sz="800" b="0" i="0" u="none" strike="noStrike" dirty="0">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en-US" sz="8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168985">
                <a:tc>
                  <a:txBody>
                    <a:bodyPr/>
                    <a:lstStyle/>
                    <a:p>
                      <a:pPr algn="l" fontAlgn="b"/>
                      <a:r>
                        <a:rPr lang="en-US" sz="1100" b="1" i="0" u="none" strike="noStrike" dirty="0">
                          <a:latin typeface="Arial"/>
                        </a:rPr>
                        <a:t>Hotel</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dirty="0">
                          <a:latin typeface="Arial"/>
                        </a:rPr>
                        <a:t>(REDD Reps + </a:t>
                      </a:r>
                      <a:r>
                        <a:rPr lang="en-US" sz="1100" b="0" i="0" u="none" strike="noStrike" dirty="0" smtClean="0">
                          <a:latin typeface="Arial"/>
                        </a:rPr>
                        <a:t>IP Observer)</a:t>
                      </a:r>
                      <a:endParaRPr lang="en-US" sz="1100" b="0" i="0" u="none" strike="noStrike" dirty="0">
                        <a:latin typeface="Arial"/>
                      </a:endParaRPr>
                    </a:p>
                  </a:txBody>
                  <a:tcPr marL="0" marR="0" marT="0" marB="0" anchor="b">
                    <a:lnL>
                      <a:noFill/>
                    </a:lnL>
                    <a:lnR>
                      <a:noFill/>
                    </a:lnR>
                    <a:lnT>
                      <a:noFill/>
                    </a:lnT>
                    <a:lnB>
                      <a:noFill/>
                    </a:lnB>
                  </a:tcPr>
                </a:tc>
                <a:tc hMerge="1">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r" fontAlgn="b"/>
                      <a:r>
                        <a:rPr lang="en-US" sz="1100" b="0" i="0" u="none" strike="noStrike" dirty="0">
                          <a:latin typeface="Arial"/>
                        </a:rPr>
                        <a:t>$38,000.00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100" b="0" i="0" u="none" strike="noStrike" dirty="0">
                          <a:latin typeface="Arial"/>
                        </a:rPr>
                        <a:t>$6,600.00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159044">
                <a:tc>
                  <a:txBody>
                    <a:bodyPr/>
                    <a:lstStyle/>
                    <a:p>
                      <a:pPr algn="l" fontAlgn="b"/>
                      <a:r>
                        <a:rPr lang="en-US" sz="11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latin typeface="Arial"/>
                        </a:rPr>
                        <a:t> </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8985">
                <a:tc>
                  <a:txBody>
                    <a:bodyPr/>
                    <a:lstStyle/>
                    <a:p>
                      <a:pPr algn="l" fontAlgn="b"/>
                      <a:endParaRPr lang="en-US" sz="11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11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100" b="0" i="0" u="none" strike="noStrike" dirty="0">
                        <a:latin typeface="Arial"/>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en-US"/>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FFFFFF"/>
                          </a:solidFill>
                          <a:latin typeface="Arial"/>
                        </a:rPr>
                        <a:t>$233,959.00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100" b="1" i="0" u="none" strike="noStrike" dirty="0">
                          <a:solidFill>
                            <a:srgbClr val="FFFFFF"/>
                          </a:solidFill>
                          <a:latin typeface="Arial"/>
                        </a:rPr>
                        <a:t>$80,993.00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bl>
          </a:graphicData>
        </a:graphic>
      </p:graphicFrame>
      <p:graphicFrame>
        <p:nvGraphicFramePr>
          <p:cNvPr id="11" name="Table 10"/>
          <p:cNvGraphicFramePr>
            <a:graphicFrameLocks noGrp="1"/>
          </p:cNvGraphicFramePr>
          <p:nvPr/>
        </p:nvGraphicFramePr>
        <p:xfrm>
          <a:off x="1828800" y="6248400"/>
          <a:ext cx="4826000" cy="314325"/>
        </p:xfrm>
        <a:graphic>
          <a:graphicData uri="http://schemas.openxmlformats.org/drawingml/2006/table">
            <a:tbl>
              <a:tblPr/>
              <a:tblGrid>
                <a:gridCol w="2483034"/>
                <a:gridCol w="2342966"/>
              </a:tblGrid>
              <a:tr h="314325">
                <a:tc>
                  <a:txBody>
                    <a:bodyPr/>
                    <a:lstStyle/>
                    <a:p>
                      <a:pPr algn="ctr" fontAlgn="b"/>
                      <a:r>
                        <a:rPr lang="en-US" sz="1200" b="0" i="0" u="none" strike="noStrike" dirty="0" smtClean="0">
                          <a:latin typeface="Arial"/>
                        </a:rPr>
                        <a:t>Total </a:t>
                      </a:r>
                      <a:r>
                        <a:rPr lang="en-US" sz="1200" b="0" i="0" u="none" strike="noStrike" dirty="0">
                          <a:latin typeface="Arial"/>
                        </a:rPr>
                        <a:t>Cost for 2PC + 1AM/PC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E46D0A"/>
                          </a:solidFill>
                          <a:latin typeface="Arial"/>
                        </a:rPr>
                        <a:t>$395,945.00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4" name="Rounded Rectangle 13"/>
          <p:cNvSpPr/>
          <p:nvPr/>
        </p:nvSpPr>
        <p:spPr>
          <a:xfrm>
            <a:off x="152400" y="6248400"/>
            <a:ext cx="7696200" cy="381000"/>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a:solidFill>
                  <a:srgbClr val="006600"/>
                </a:solidFill>
              </a:rPr>
              <a:t> 37 Countries</a:t>
            </a:r>
          </a:p>
        </p:txBody>
      </p:sp>
      <p:sp>
        <p:nvSpPr>
          <p:cNvPr id="8" name="Slide Number Placeholder 7"/>
          <p:cNvSpPr>
            <a:spLocks noGrp="1"/>
          </p:cNvSpPr>
          <p:nvPr>
            <p:ph type="sldNum" sz="quarter" idx="12"/>
          </p:nvPr>
        </p:nvSpPr>
        <p:spPr/>
        <p:txBody>
          <a:bodyPr/>
          <a:lstStyle/>
          <a:p>
            <a:pPr>
              <a:defRPr/>
            </a:pPr>
            <a:fld id="{9C6EAF30-F14F-4851-8FE3-75CB7EC8492F}"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66562" name="Content Placeholder 6"/>
          <p:cNvSpPr>
            <a:spLocks noGrp="1"/>
          </p:cNvSpPr>
          <p:nvPr>
            <p:ph idx="1"/>
          </p:nvPr>
        </p:nvSpPr>
        <p:spPr>
          <a:xfrm>
            <a:off x="304800" y="1265238"/>
            <a:ext cx="8610600" cy="4983162"/>
          </a:xfrm>
        </p:spPr>
        <p:txBody>
          <a:bodyPr/>
          <a:lstStyle/>
          <a:p>
            <a:pPr marL="0" indent="0">
              <a:spcBef>
                <a:spcPct val="50000"/>
              </a:spcBef>
              <a:buFont typeface="Arial" charset="0"/>
              <a:buNone/>
            </a:pPr>
            <a:r>
              <a:rPr lang="en-US" sz="2400" b="1" smtClean="0">
                <a:solidFill>
                  <a:srgbClr val="006600"/>
                </a:solidFill>
              </a:rPr>
              <a:t>Ensuring the representation of Forest-Dependent Indigenous Peoples and other Forest Dwellers</a:t>
            </a:r>
          </a:p>
          <a:p>
            <a:pPr marL="0" indent="0">
              <a:spcBef>
                <a:spcPct val="50000"/>
              </a:spcBef>
              <a:buFont typeface="Arial" charset="0"/>
              <a:buNone/>
            </a:pPr>
            <a:endParaRPr lang="en-US" sz="2400" b="1" smtClean="0">
              <a:solidFill>
                <a:srgbClr val="006600"/>
              </a:solidFill>
            </a:endParaRPr>
          </a:p>
        </p:txBody>
      </p:sp>
      <p:sp>
        <p:nvSpPr>
          <p:cNvPr id="66563" name="TextBox 7"/>
          <p:cNvSpPr txBox="1">
            <a:spLocks noChangeArrowheads="1"/>
          </p:cNvSpPr>
          <p:nvPr/>
        </p:nvSpPr>
        <p:spPr bwMode="auto">
          <a:xfrm>
            <a:off x="1524000" y="0"/>
            <a:ext cx="5867400" cy="1006475"/>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III. FY10 Budget Proposal – </a:t>
            </a:r>
          </a:p>
          <a:p>
            <a:pPr algn="ctr"/>
            <a:r>
              <a:rPr lang="en-US" sz="3000">
                <a:solidFill>
                  <a:schemeClr val="bg1"/>
                </a:solidFill>
                <a:latin typeface="Calibri" pitchFamily="34" charset="0"/>
              </a:rPr>
              <a:t>Examples of Expected Costs </a:t>
            </a:r>
          </a:p>
        </p:txBody>
      </p:sp>
      <p:sp>
        <p:nvSpPr>
          <p:cNvPr id="66564" name="Rectangle 9"/>
          <p:cNvSpPr>
            <a:spLocks noChangeArrowheads="1"/>
          </p:cNvSpPr>
          <p:nvPr/>
        </p:nvSpPr>
        <p:spPr bwMode="auto">
          <a:xfrm>
            <a:off x="457200" y="2286000"/>
            <a:ext cx="7696200" cy="3448050"/>
          </a:xfrm>
          <a:prstGeom prst="rect">
            <a:avLst/>
          </a:prstGeom>
          <a:noFill/>
          <a:ln w="9525">
            <a:noFill/>
            <a:miter lim="800000"/>
            <a:headEnd/>
            <a:tailEnd/>
          </a:ln>
        </p:spPr>
        <p:txBody>
          <a:bodyPr>
            <a:spAutoFit/>
          </a:bodyPr>
          <a:lstStyle/>
          <a:p>
            <a:pPr marL="457200" indent="-457200"/>
            <a:endParaRPr lang="en-US" sz="2000">
              <a:solidFill>
                <a:srgbClr val="663300"/>
              </a:solidFill>
              <a:latin typeface="Calibri" pitchFamily="34" charset="0"/>
            </a:endParaRPr>
          </a:p>
          <a:p>
            <a:pPr marL="457200" indent="-457200">
              <a:lnSpc>
                <a:spcPct val="80000"/>
              </a:lnSpc>
              <a:spcBef>
                <a:spcPct val="20000"/>
              </a:spcBef>
              <a:buFontTx/>
              <a:buChar char="•"/>
            </a:pPr>
            <a:r>
              <a:rPr lang="en-US" sz="2000">
                <a:solidFill>
                  <a:srgbClr val="663300"/>
                </a:solidFill>
                <a:latin typeface="Calibri" pitchFamily="34" charset="0"/>
                <a:ea typeface="MS Mincho" pitchFamily="49" charset="-128"/>
              </a:rPr>
              <a:t>Travel costs to PA and PC Meetings for IP Observer are included in the Secretariat budget (as per the FCPF Charter)</a:t>
            </a:r>
          </a:p>
          <a:p>
            <a:pPr marL="457200" indent="-457200">
              <a:lnSpc>
                <a:spcPct val="80000"/>
              </a:lnSpc>
              <a:spcBef>
                <a:spcPct val="20000"/>
              </a:spcBef>
              <a:buFontTx/>
              <a:buChar char="•"/>
            </a:pPr>
            <a:endParaRPr lang="en-US" sz="1000">
              <a:solidFill>
                <a:srgbClr val="663300"/>
              </a:solidFill>
              <a:latin typeface="Calibri" pitchFamily="34" charset="0"/>
              <a:ea typeface="MS Mincho" pitchFamily="49" charset="-128"/>
            </a:endParaRPr>
          </a:p>
          <a:p>
            <a:pPr marL="457200" indent="-457200">
              <a:lnSpc>
                <a:spcPct val="80000"/>
              </a:lnSpc>
              <a:spcBef>
                <a:spcPct val="20000"/>
              </a:spcBef>
              <a:buFontTx/>
              <a:buChar char="•"/>
            </a:pPr>
            <a:r>
              <a:rPr lang="en-US" sz="2000">
                <a:solidFill>
                  <a:srgbClr val="663300"/>
                </a:solidFill>
                <a:latin typeface="Calibri" pitchFamily="34" charset="0"/>
                <a:ea typeface="MS Mincho" pitchFamily="49" charset="-128"/>
              </a:rPr>
              <a:t>A staff assistant position, reporting to the Chair of the UN Permanent Forum on Indigenous Issues (UNPFII) and focused on FCPF and REDD, was approved last October by the PC for the Secretariat budget.  Not utilized in FY09, but is included in the FY10 budget.</a:t>
            </a:r>
          </a:p>
          <a:p>
            <a:pPr marL="457200" indent="-457200">
              <a:lnSpc>
                <a:spcPct val="80000"/>
              </a:lnSpc>
              <a:spcBef>
                <a:spcPct val="20000"/>
              </a:spcBef>
              <a:buFontTx/>
              <a:buChar char="•"/>
            </a:pPr>
            <a:endParaRPr lang="en-US" sz="1000">
              <a:solidFill>
                <a:srgbClr val="663300"/>
              </a:solidFill>
              <a:latin typeface="Calibri" pitchFamily="34" charset="0"/>
              <a:ea typeface="MS Mincho" pitchFamily="49" charset="-128"/>
            </a:endParaRPr>
          </a:p>
          <a:p>
            <a:pPr marL="457200" indent="-457200">
              <a:lnSpc>
                <a:spcPct val="80000"/>
              </a:lnSpc>
              <a:spcBef>
                <a:spcPct val="20000"/>
              </a:spcBef>
              <a:buFontTx/>
              <a:buChar char="•"/>
            </a:pPr>
            <a:r>
              <a:rPr lang="en-US" sz="2000">
                <a:solidFill>
                  <a:srgbClr val="663300"/>
                </a:solidFill>
                <a:latin typeface="Calibri" pitchFamily="34" charset="0"/>
                <a:ea typeface="MS Mincho" pitchFamily="49" charset="-128"/>
              </a:rPr>
              <a:t>FMT views both items as essential to the effective operation of the FCPF</a:t>
            </a:r>
            <a:endParaRPr lang="en-US" sz="1600">
              <a:solidFill>
                <a:srgbClr val="663300"/>
              </a:solidFill>
              <a:latin typeface="Calibri" pitchFamily="34" charset="0"/>
              <a:ea typeface="MS Mincho" pitchFamily="49" charset="-128"/>
            </a:endParaRPr>
          </a:p>
          <a:p>
            <a:pPr marL="571500" lvl="1">
              <a:buFontTx/>
              <a:buChar char="•"/>
            </a:pPr>
            <a:endParaRPr lang="en-US" sz="2400">
              <a:latin typeface="Calibri" pitchFamily="34" charset="0"/>
            </a:endParaRPr>
          </a:p>
        </p:txBody>
      </p:sp>
      <p:sp>
        <p:nvSpPr>
          <p:cNvPr id="6" name="Slide Number Placeholder 5"/>
          <p:cNvSpPr>
            <a:spLocks noGrp="1"/>
          </p:cNvSpPr>
          <p:nvPr>
            <p:ph type="sldNum" sz="quarter" idx="12"/>
          </p:nvPr>
        </p:nvSpPr>
        <p:spPr/>
        <p:txBody>
          <a:bodyPr/>
          <a:lstStyle/>
          <a:p>
            <a:pPr>
              <a:defRPr/>
            </a:pPr>
            <a:fld id="{3EDBDB32-F361-4FC7-B2A8-BCAD3B7D0E8E}"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68610" name="Content Placeholder 6"/>
          <p:cNvSpPr>
            <a:spLocks noGrp="1"/>
          </p:cNvSpPr>
          <p:nvPr>
            <p:ph idx="4294967295"/>
          </p:nvPr>
        </p:nvSpPr>
        <p:spPr>
          <a:xfrm>
            <a:off x="304800" y="1265238"/>
            <a:ext cx="8610600" cy="4983162"/>
          </a:xfrm>
        </p:spPr>
        <p:txBody>
          <a:bodyPr/>
          <a:lstStyle/>
          <a:p>
            <a:pPr marL="457200" indent="-457200">
              <a:spcBef>
                <a:spcPts val="1800"/>
              </a:spcBef>
              <a:buFont typeface="Arial" charset="0"/>
              <a:buNone/>
            </a:pPr>
            <a:r>
              <a:rPr lang="en-US" sz="2400" b="1" smtClean="0">
                <a:latin typeface="Calibri" pitchFamily="34" charset="0"/>
              </a:rPr>
              <a:t>Options Proposed for Treatment of Shared Costs</a:t>
            </a:r>
          </a:p>
          <a:p>
            <a:pPr marL="457200" indent="-457200">
              <a:spcBef>
                <a:spcPts val="1800"/>
              </a:spcBef>
              <a:buFont typeface="Arial" charset="0"/>
              <a:buNone/>
            </a:pPr>
            <a:r>
              <a:rPr lang="en-US" altLang="zh-CN" sz="2000" smtClean="0">
                <a:latin typeface="Calibri" pitchFamily="34" charset="0"/>
              </a:rPr>
              <a:t>As we know, over time 65% of Shared Costs are borne by the RF and 35% by the CF, unless the PC decides otherwise. </a:t>
            </a:r>
          </a:p>
          <a:p>
            <a:pPr marL="457200" indent="-457200">
              <a:spcBef>
                <a:spcPts val="1800"/>
              </a:spcBef>
              <a:buFont typeface="Arial" charset="0"/>
              <a:buNone/>
            </a:pPr>
            <a:r>
              <a:rPr lang="en-US" altLang="zh-CN" sz="2000" smtClean="0">
                <a:latin typeface="Calibri" pitchFamily="34" charset="0"/>
              </a:rPr>
              <a:t>In FY10, the FMT proposes three options:</a:t>
            </a:r>
            <a:endParaRPr lang="en-US" sz="2000" smtClean="0">
              <a:latin typeface="Calibri" pitchFamily="34" charset="0"/>
            </a:endParaRPr>
          </a:p>
          <a:p>
            <a:pPr marL="457200" indent="-457200">
              <a:spcBef>
                <a:spcPts val="1800"/>
              </a:spcBef>
              <a:buFontTx/>
              <a:buChar char="•"/>
            </a:pPr>
            <a:r>
              <a:rPr lang="en-US" sz="2000" smtClean="0">
                <a:solidFill>
                  <a:srgbClr val="663300"/>
                </a:solidFill>
                <a:latin typeface="Calibri" pitchFamily="34" charset="0"/>
              </a:rPr>
              <a:t>Option 1: Charging 100 percent of Shared Facility Costs to the Readiness Fund in FY10, and phasing the share to 65 percent from FY11 onwards. </a:t>
            </a:r>
          </a:p>
          <a:p>
            <a:pPr marL="457200" indent="-457200">
              <a:spcBef>
                <a:spcPts val="1800"/>
              </a:spcBef>
              <a:buFontTx/>
              <a:buChar char="•"/>
            </a:pPr>
            <a:r>
              <a:rPr lang="en-US" sz="2000" smtClean="0">
                <a:solidFill>
                  <a:srgbClr val="663300"/>
                </a:solidFill>
                <a:latin typeface="Calibri" pitchFamily="34" charset="0"/>
              </a:rPr>
              <a:t>Option 2: Implementing the 65/35 ratio of Shared Facility Costs immediately in FY10.  </a:t>
            </a:r>
          </a:p>
          <a:p>
            <a:pPr marL="457200" indent="-457200">
              <a:spcBef>
                <a:spcPts val="1800"/>
              </a:spcBef>
              <a:buFontTx/>
              <a:buChar char="•"/>
            </a:pPr>
            <a:r>
              <a:rPr lang="en-US" sz="2000" smtClean="0">
                <a:solidFill>
                  <a:srgbClr val="663300"/>
                </a:solidFill>
                <a:latin typeface="Calibri" pitchFamily="34" charset="0"/>
              </a:rPr>
              <a:t>Option 3: A ‘split’ of the above two options, with 100% of Secretariat costs charged to the RF in FY10 and only 65% of the REDD Methodology Spt.</a:t>
            </a:r>
            <a:endParaRPr lang="en-US" sz="2000" smtClean="0">
              <a:solidFill>
                <a:srgbClr val="339933"/>
              </a:solidFill>
              <a:latin typeface="Calibri" pitchFamily="34" charset="0"/>
            </a:endParaRPr>
          </a:p>
        </p:txBody>
      </p:sp>
      <p:sp>
        <p:nvSpPr>
          <p:cNvPr id="68611" name="TextBox 7"/>
          <p:cNvSpPr txBox="1">
            <a:spLocks noChangeArrowheads="1"/>
          </p:cNvSpPr>
          <p:nvPr/>
        </p:nvSpPr>
        <p:spPr bwMode="auto">
          <a:xfrm>
            <a:off x="1524000" y="0"/>
            <a:ext cx="5867400" cy="1006475"/>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III. The FY10 Budget Proposal – </a:t>
            </a:r>
          </a:p>
          <a:p>
            <a:pPr algn="ctr"/>
            <a:r>
              <a:rPr lang="en-US" sz="3000">
                <a:solidFill>
                  <a:schemeClr val="bg1"/>
                </a:solidFill>
                <a:latin typeface="Calibri" pitchFamily="34" charset="0"/>
              </a:rPr>
              <a:t>Options and FMT Recommendations</a:t>
            </a:r>
          </a:p>
        </p:txBody>
      </p:sp>
      <p:sp>
        <p:nvSpPr>
          <p:cNvPr id="5" name="Slide Number Placeholder 4"/>
          <p:cNvSpPr>
            <a:spLocks noGrp="1"/>
          </p:cNvSpPr>
          <p:nvPr>
            <p:ph type="sldNum" sz="quarter" idx="12"/>
          </p:nvPr>
        </p:nvSpPr>
        <p:spPr/>
        <p:txBody>
          <a:bodyPr/>
          <a:lstStyle/>
          <a:p>
            <a:pPr>
              <a:defRPr/>
            </a:pPr>
            <a:fld id="{C0216E19-5365-459D-B302-F550CA221148}"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70658" name="Content Placeholder 6"/>
          <p:cNvSpPr>
            <a:spLocks noGrp="1"/>
          </p:cNvSpPr>
          <p:nvPr>
            <p:ph idx="4294967295"/>
          </p:nvPr>
        </p:nvSpPr>
        <p:spPr>
          <a:xfrm>
            <a:off x="304800" y="1265238"/>
            <a:ext cx="8610600" cy="4983162"/>
          </a:xfrm>
        </p:spPr>
        <p:txBody>
          <a:bodyPr/>
          <a:lstStyle/>
          <a:p>
            <a:pPr marL="609600" indent="-609600">
              <a:spcBef>
                <a:spcPts val="1800"/>
              </a:spcBef>
              <a:buFont typeface="Arial" charset="0"/>
              <a:buNone/>
            </a:pPr>
            <a:r>
              <a:rPr lang="en-US" sz="2400" b="1" smtClean="0">
                <a:latin typeface="Calibri" pitchFamily="34" charset="0"/>
              </a:rPr>
              <a:t>Recommendations of the FMT </a:t>
            </a:r>
          </a:p>
          <a:p>
            <a:pPr marL="609600" indent="-609600">
              <a:spcBef>
                <a:spcPts val="1800"/>
              </a:spcBef>
              <a:buFont typeface="Arial" charset="0"/>
              <a:buNone/>
            </a:pPr>
            <a:endParaRPr lang="en-US" altLang="zh-CN" sz="2000" smtClean="0">
              <a:latin typeface="Calibri" pitchFamily="34" charset="0"/>
            </a:endParaRPr>
          </a:p>
          <a:p>
            <a:pPr marL="609600" indent="-609600">
              <a:spcBef>
                <a:spcPts val="1800"/>
              </a:spcBef>
              <a:buFontTx/>
              <a:buChar char="•"/>
            </a:pPr>
            <a:r>
              <a:rPr lang="en-US" sz="2000" smtClean="0">
                <a:solidFill>
                  <a:srgbClr val="663300"/>
                </a:solidFill>
                <a:latin typeface="Calibri" pitchFamily="34" charset="0"/>
              </a:rPr>
              <a:t>Given that the Carbon Fund is not Operational during FY09, the FMT recommends that the Readiness Fund finance 100% of the Shared Facility Costs in FY09.  </a:t>
            </a:r>
          </a:p>
          <a:p>
            <a:pPr marL="609600" indent="-609600">
              <a:spcBef>
                <a:spcPts val="1800"/>
              </a:spcBef>
              <a:buFontTx/>
              <a:buChar char="•"/>
            </a:pPr>
            <a:r>
              <a:rPr lang="en-US" sz="2000" smtClean="0">
                <a:solidFill>
                  <a:srgbClr val="663300"/>
                </a:solidFill>
                <a:latin typeface="Calibri" pitchFamily="34" charset="0"/>
              </a:rPr>
              <a:t>For FY10, the FMT Recommends Option 3, which ‘splits’ between Option 1 and Option 2 in FY10.  This is a net increase of $5-$600,000 in costs in FY10 relative to the option of full (65/35) sharing of costs in FY10.</a:t>
            </a:r>
          </a:p>
          <a:p>
            <a:pPr marL="609600" indent="-609600">
              <a:spcBef>
                <a:spcPts val="1800"/>
              </a:spcBef>
              <a:buFontTx/>
              <a:buChar char="•"/>
            </a:pPr>
            <a:r>
              <a:rPr lang="en-US" sz="2000" smtClean="0">
                <a:solidFill>
                  <a:srgbClr val="663300"/>
                </a:solidFill>
                <a:latin typeface="Calibri" pitchFamily="34" charset="0"/>
              </a:rPr>
              <a:t>Taking into account the options selected by the PC, the FMT recommends approval of the balance of the FY10 Budget as proposed.</a:t>
            </a:r>
          </a:p>
          <a:p>
            <a:pPr marL="609600" indent="-609600">
              <a:spcBef>
                <a:spcPts val="1800"/>
              </a:spcBef>
              <a:buFontTx/>
              <a:buChar char="•"/>
            </a:pPr>
            <a:endParaRPr lang="en-US" sz="2000" smtClean="0">
              <a:solidFill>
                <a:srgbClr val="339933"/>
              </a:solidFill>
              <a:latin typeface="Calibri" pitchFamily="34" charset="0"/>
            </a:endParaRPr>
          </a:p>
        </p:txBody>
      </p:sp>
      <p:sp>
        <p:nvSpPr>
          <p:cNvPr id="70659" name="TextBox 7"/>
          <p:cNvSpPr txBox="1">
            <a:spLocks noChangeArrowheads="1"/>
          </p:cNvSpPr>
          <p:nvPr/>
        </p:nvSpPr>
        <p:spPr bwMode="auto">
          <a:xfrm>
            <a:off x="1524000" y="0"/>
            <a:ext cx="5867400" cy="1006475"/>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III. The FY10 Budget Proposal – </a:t>
            </a:r>
          </a:p>
          <a:p>
            <a:pPr algn="ctr"/>
            <a:r>
              <a:rPr lang="en-US" sz="3000">
                <a:solidFill>
                  <a:schemeClr val="bg1"/>
                </a:solidFill>
                <a:latin typeface="Calibri" pitchFamily="34" charset="0"/>
              </a:rPr>
              <a:t>Options and FMT Recommendations</a:t>
            </a:r>
          </a:p>
        </p:txBody>
      </p:sp>
      <p:sp>
        <p:nvSpPr>
          <p:cNvPr id="5" name="Slide Number Placeholder 4"/>
          <p:cNvSpPr>
            <a:spLocks noGrp="1"/>
          </p:cNvSpPr>
          <p:nvPr>
            <p:ph type="sldNum" sz="quarter" idx="12"/>
          </p:nvPr>
        </p:nvSpPr>
        <p:spPr/>
        <p:txBody>
          <a:bodyPr/>
          <a:lstStyle/>
          <a:p>
            <a:pPr>
              <a:defRPr/>
            </a:pPr>
            <a:fld id="{8F2AD2B3-7740-4303-A9D0-AE7C8EDC80C7}" type="slidenum">
              <a:rPr lang="en-US" smtClean="0"/>
              <a:pP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72706" name="Content Placeholder 6"/>
          <p:cNvSpPr>
            <a:spLocks noGrp="1"/>
          </p:cNvSpPr>
          <p:nvPr>
            <p:ph idx="4294967295"/>
          </p:nvPr>
        </p:nvSpPr>
        <p:spPr>
          <a:xfrm>
            <a:off x="304800" y="1265238"/>
            <a:ext cx="8610600" cy="4983162"/>
          </a:xfrm>
        </p:spPr>
        <p:txBody>
          <a:bodyPr/>
          <a:lstStyle/>
          <a:p>
            <a:pPr marL="609600" indent="-609600">
              <a:spcBef>
                <a:spcPts val="1800"/>
              </a:spcBef>
              <a:buFont typeface="Arial" charset="0"/>
              <a:buNone/>
            </a:pPr>
            <a:endParaRPr lang="en-US" altLang="zh-CN" sz="2000" smtClean="0">
              <a:latin typeface="Calibri" pitchFamily="34" charset="0"/>
            </a:endParaRPr>
          </a:p>
          <a:p>
            <a:pPr marL="609600" indent="-609600">
              <a:spcBef>
                <a:spcPts val="1800"/>
              </a:spcBef>
              <a:buFont typeface="Arial" charset="0"/>
              <a:buAutoNum type="arabicPeriod"/>
            </a:pPr>
            <a:r>
              <a:rPr lang="en-US" sz="2000" smtClean="0">
                <a:solidFill>
                  <a:srgbClr val="663300"/>
                </a:solidFill>
                <a:latin typeface="Calibri" pitchFamily="34" charset="0"/>
              </a:rPr>
              <a:t>PC decision whether to modify the approved FY09 Budget to allow 100% of Shared Costs to be paid by the Readiness Fund</a:t>
            </a:r>
          </a:p>
          <a:p>
            <a:pPr marL="609600" indent="-609600">
              <a:spcBef>
                <a:spcPts val="1800"/>
              </a:spcBef>
              <a:buFont typeface="Arial" charset="0"/>
              <a:buAutoNum type="arabicPeriod"/>
            </a:pPr>
            <a:r>
              <a:rPr lang="en-US" sz="2000" smtClean="0">
                <a:solidFill>
                  <a:srgbClr val="663300"/>
                </a:solidFill>
                <a:latin typeface="Calibri" pitchFamily="34" charset="0"/>
              </a:rPr>
              <a:t>PC decision on option for treatment of Shared Costs in FY10</a:t>
            </a:r>
          </a:p>
          <a:p>
            <a:pPr marL="609600" indent="-609600">
              <a:spcBef>
                <a:spcPts val="1800"/>
              </a:spcBef>
              <a:buFont typeface="Arial" charset="0"/>
              <a:buAutoNum type="arabicPeriod"/>
            </a:pPr>
            <a:r>
              <a:rPr lang="en-US" sz="2000" smtClean="0">
                <a:solidFill>
                  <a:srgbClr val="663300"/>
                </a:solidFill>
                <a:latin typeface="Calibri" pitchFamily="34" charset="0"/>
              </a:rPr>
              <a:t>Approval of FY10 Annual Budget, taking into account any options selected for Shared Costs</a:t>
            </a:r>
          </a:p>
          <a:p>
            <a:pPr marL="609600" indent="-609600">
              <a:spcBef>
                <a:spcPts val="1800"/>
              </a:spcBef>
              <a:buFont typeface="Wingdings" pitchFamily="2" charset="2"/>
              <a:buAutoNum type="arabicPeriod"/>
            </a:pPr>
            <a:endParaRPr lang="en-US" sz="2000" smtClean="0">
              <a:solidFill>
                <a:srgbClr val="339933"/>
              </a:solidFill>
              <a:latin typeface="Calibri" pitchFamily="34" charset="0"/>
            </a:endParaRPr>
          </a:p>
        </p:txBody>
      </p:sp>
      <p:sp>
        <p:nvSpPr>
          <p:cNvPr id="72707" name="TextBox 7"/>
          <p:cNvSpPr txBox="1">
            <a:spLocks noChangeArrowheads="1"/>
          </p:cNvSpPr>
          <p:nvPr/>
        </p:nvSpPr>
        <p:spPr bwMode="auto">
          <a:xfrm>
            <a:off x="1524000" y="0"/>
            <a:ext cx="5867400" cy="1006475"/>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III. The FY10 Budget Proposal – </a:t>
            </a:r>
          </a:p>
          <a:p>
            <a:pPr algn="ctr"/>
            <a:r>
              <a:rPr lang="en-US" sz="3000">
                <a:solidFill>
                  <a:schemeClr val="bg1"/>
                </a:solidFill>
                <a:latin typeface="Calibri" pitchFamily="34" charset="0"/>
              </a:rPr>
              <a:t>Decisions for the PC</a:t>
            </a:r>
          </a:p>
        </p:txBody>
      </p:sp>
      <p:sp>
        <p:nvSpPr>
          <p:cNvPr id="5" name="Slide Number Placeholder 4"/>
          <p:cNvSpPr>
            <a:spLocks noGrp="1"/>
          </p:cNvSpPr>
          <p:nvPr>
            <p:ph type="sldNum" sz="quarter" idx="12"/>
          </p:nvPr>
        </p:nvSpPr>
        <p:spPr/>
        <p:txBody>
          <a:bodyPr/>
          <a:lstStyle/>
          <a:p>
            <a:pPr>
              <a:defRPr/>
            </a:pPr>
            <a:fld id="{4A2B2D9B-AB3D-4A0E-86AB-8D0725FD02B3}" type="slidenum">
              <a:rPr lang="en-US" smtClean="0"/>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286000"/>
            <a:ext cx="7467600" cy="2209800"/>
          </a:xfrm>
          <a:prstGeom prst="rect">
            <a:avLst/>
          </a:prstGeom>
          <a:solidFill>
            <a:srgbClr val="008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spcBef>
                <a:spcPct val="50000"/>
              </a:spcBef>
              <a:buFont typeface="Wingdings" pitchFamily="2" charset="2"/>
              <a:buChar char="§"/>
              <a:defRPr/>
            </a:pPr>
            <a:r>
              <a:rPr lang="en-US" sz="2400">
                <a:solidFill>
                  <a:srgbClr val="008000"/>
                </a:solidFill>
                <a:cs typeface="Arial" charset="0"/>
              </a:rPr>
              <a:t>Review of FCPF Budgeting</a:t>
            </a:r>
          </a:p>
          <a:p>
            <a:pPr marL="800100" lvl="1" indent="-342900">
              <a:spcBef>
                <a:spcPct val="50000"/>
              </a:spcBef>
              <a:buFont typeface="Wingdings" pitchFamily="2" charset="2"/>
              <a:buChar char="§"/>
              <a:defRPr/>
            </a:pPr>
            <a:r>
              <a:rPr lang="en-US" sz="2400">
                <a:solidFill>
                  <a:srgbClr val="008000"/>
                </a:solidFill>
                <a:cs typeface="Arial" charset="0"/>
              </a:rPr>
              <a:t>Services to REDD Country Participants </a:t>
            </a:r>
          </a:p>
          <a:p>
            <a:pPr marL="800100" lvl="1" indent="-342900">
              <a:spcBef>
                <a:spcPct val="50000"/>
              </a:spcBef>
              <a:buFont typeface="Wingdings" pitchFamily="2" charset="2"/>
              <a:buChar char="§"/>
              <a:defRPr/>
            </a:pPr>
            <a:r>
              <a:rPr lang="en-US" sz="2400">
                <a:solidFill>
                  <a:srgbClr val="008000"/>
                </a:solidFill>
                <a:cs typeface="Arial" charset="0"/>
              </a:rPr>
              <a:t>Secretariat and Trustee Functions</a:t>
            </a:r>
          </a:p>
          <a:p>
            <a:pPr marL="800100" lvl="1" indent="-342900">
              <a:spcBef>
                <a:spcPct val="50000"/>
              </a:spcBef>
              <a:buFont typeface="Wingdings" pitchFamily="2" charset="2"/>
              <a:buChar char="§"/>
              <a:defRPr/>
            </a:pPr>
            <a:r>
              <a:rPr lang="en-US" sz="2400">
                <a:solidFill>
                  <a:srgbClr val="008000"/>
                </a:solidFill>
                <a:cs typeface="Arial" charset="0"/>
              </a:rPr>
              <a:t>Shared Facility Costs</a:t>
            </a:r>
          </a:p>
        </p:txBody>
      </p:sp>
      <p:pic>
        <p:nvPicPr>
          <p:cNvPr id="19458"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19459" name="TextBox 7"/>
          <p:cNvSpPr txBox="1">
            <a:spLocks noChangeArrowheads="1"/>
          </p:cNvSpPr>
          <p:nvPr/>
        </p:nvSpPr>
        <p:spPr bwMode="auto">
          <a:xfrm>
            <a:off x="304800" y="228600"/>
            <a:ext cx="8382000" cy="731838"/>
          </a:xfrm>
          <a:prstGeom prst="rect">
            <a:avLst/>
          </a:prstGeom>
          <a:noFill/>
          <a:ln w="9525">
            <a:noFill/>
            <a:miter lim="800000"/>
            <a:headEnd/>
            <a:tailEnd/>
          </a:ln>
        </p:spPr>
        <p:txBody>
          <a:bodyPr>
            <a:spAutoFit/>
          </a:bodyPr>
          <a:lstStyle/>
          <a:p>
            <a:pPr marL="571500" indent="-571500" algn="ctr">
              <a:spcBef>
                <a:spcPct val="20000"/>
              </a:spcBef>
              <a:buFont typeface="Wingdings" pitchFamily="2" charset="2"/>
              <a:buAutoNum type="romanUcPeriod"/>
            </a:pPr>
            <a:r>
              <a:rPr lang="en-US" sz="3000">
                <a:solidFill>
                  <a:schemeClr val="bg1"/>
                </a:solidFill>
                <a:latin typeface="Calibri" pitchFamily="34" charset="0"/>
              </a:rPr>
              <a:t>The Budget Process of the FCPF</a:t>
            </a:r>
          </a:p>
          <a:p>
            <a:pPr marL="571500" indent="-571500">
              <a:spcBef>
                <a:spcPct val="20000"/>
              </a:spcBef>
              <a:buFont typeface="Wingdings" pitchFamily="2" charset="2"/>
              <a:buAutoNum type="romanUcPeriod"/>
            </a:pPr>
            <a:endParaRPr lang="en-US" sz="1000" b="1">
              <a:solidFill>
                <a:schemeClr val="bg1"/>
              </a:solidFill>
            </a:endParaRPr>
          </a:p>
        </p:txBody>
      </p:sp>
      <p:sp>
        <p:nvSpPr>
          <p:cNvPr id="19460" name="TextBox 5"/>
          <p:cNvSpPr txBox="1">
            <a:spLocks noChangeArrowheads="1"/>
          </p:cNvSpPr>
          <p:nvPr/>
        </p:nvSpPr>
        <p:spPr bwMode="auto">
          <a:xfrm>
            <a:off x="685800" y="1524000"/>
            <a:ext cx="2286000" cy="457200"/>
          </a:xfrm>
          <a:prstGeom prst="rect">
            <a:avLst/>
          </a:prstGeom>
          <a:noFill/>
          <a:ln w="9525">
            <a:noFill/>
            <a:miter lim="800000"/>
            <a:headEnd/>
            <a:tailEnd/>
          </a:ln>
        </p:spPr>
        <p:txBody>
          <a:bodyPr>
            <a:spAutoFit/>
          </a:bodyPr>
          <a:lstStyle/>
          <a:p>
            <a:r>
              <a:rPr lang="en-US" sz="2400" b="1">
                <a:solidFill>
                  <a:srgbClr val="008000"/>
                </a:solidFill>
              </a:rPr>
              <a:t>Topics</a:t>
            </a:r>
          </a:p>
        </p:txBody>
      </p:sp>
      <p:sp>
        <p:nvSpPr>
          <p:cNvPr id="6" name="Slide Number Placeholder 5"/>
          <p:cNvSpPr>
            <a:spLocks noGrp="1"/>
          </p:cNvSpPr>
          <p:nvPr>
            <p:ph type="sldNum" sz="quarter" idx="12"/>
          </p:nvPr>
        </p:nvSpPr>
        <p:spPr/>
        <p:txBody>
          <a:bodyPr/>
          <a:lstStyle/>
          <a:p>
            <a:pPr>
              <a:defRPr/>
            </a:pPr>
            <a:fld id="{C14EF6E9-5F5D-4F7B-A02B-949E77C4FFA8}"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74754" name="TextBox 7"/>
          <p:cNvSpPr txBox="1">
            <a:spLocks noChangeArrowheads="1"/>
          </p:cNvSpPr>
          <p:nvPr/>
        </p:nvSpPr>
        <p:spPr bwMode="auto">
          <a:xfrm>
            <a:off x="1524000" y="0"/>
            <a:ext cx="5867400" cy="1006475"/>
          </a:xfrm>
          <a:prstGeom prst="rect">
            <a:avLst/>
          </a:prstGeom>
          <a:noFill/>
          <a:ln w="9525">
            <a:noFill/>
            <a:miter lim="800000"/>
            <a:headEnd/>
            <a:tailEnd/>
          </a:ln>
        </p:spPr>
        <p:txBody>
          <a:bodyPr>
            <a:spAutoFit/>
          </a:bodyPr>
          <a:lstStyle/>
          <a:p>
            <a:pPr algn="ctr"/>
            <a:r>
              <a:rPr lang="en-US" sz="3000">
                <a:solidFill>
                  <a:schemeClr val="bg1"/>
                </a:solidFill>
                <a:latin typeface="Calibri" pitchFamily="34" charset="0"/>
              </a:rPr>
              <a:t>III. The FY10 Budget Proposal – </a:t>
            </a:r>
          </a:p>
          <a:p>
            <a:pPr algn="ctr"/>
            <a:r>
              <a:rPr lang="en-US" sz="3000">
                <a:solidFill>
                  <a:schemeClr val="bg1"/>
                </a:solidFill>
                <a:latin typeface="Calibri" pitchFamily="34" charset="0"/>
              </a:rPr>
              <a:t>Decisions for the PC</a:t>
            </a:r>
          </a:p>
        </p:txBody>
      </p:sp>
      <p:sp>
        <p:nvSpPr>
          <p:cNvPr id="5" name="Slide Number Placeholder 4"/>
          <p:cNvSpPr>
            <a:spLocks noGrp="1"/>
          </p:cNvSpPr>
          <p:nvPr>
            <p:ph type="sldNum" sz="quarter" idx="12"/>
          </p:nvPr>
        </p:nvSpPr>
        <p:spPr/>
        <p:txBody>
          <a:bodyPr/>
          <a:lstStyle/>
          <a:p>
            <a:pPr>
              <a:defRPr/>
            </a:pPr>
            <a:fld id="{AE5E491C-153B-4FF0-AC1C-39D67C9FA1A7}" type="slidenum">
              <a:rPr lang="en-US" smtClean="0"/>
              <a:pPr>
                <a:defRPr/>
              </a:pPr>
              <a:t>30</a:t>
            </a:fld>
            <a:endParaRPr lang="en-US" dirty="0"/>
          </a:p>
        </p:txBody>
      </p:sp>
      <p:sp>
        <p:nvSpPr>
          <p:cNvPr id="7" name="Rectangle 6"/>
          <p:cNvSpPr/>
          <p:nvPr/>
        </p:nvSpPr>
        <p:spPr>
          <a:xfrm>
            <a:off x="2561286" y="2967335"/>
            <a:ext cx="383951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21506" name="Content Placeholder 6"/>
          <p:cNvSpPr>
            <a:spLocks noGrp="1"/>
          </p:cNvSpPr>
          <p:nvPr>
            <p:ph idx="1"/>
          </p:nvPr>
        </p:nvSpPr>
        <p:spPr>
          <a:xfrm>
            <a:off x="381000" y="1752600"/>
            <a:ext cx="8229600" cy="4221163"/>
          </a:xfrm>
        </p:spPr>
        <p:txBody>
          <a:bodyPr/>
          <a:lstStyle/>
          <a:p>
            <a:r>
              <a:rPr lang="en-US" sz="2400" smtClean="0"/>
              <a:t>FCPF budgets – for both the Readiness Fund (RF) and Carbon Fund (CF) – are based on the World Bank fiscal year.  </a:t>
            </a:r>
          </a:p>
          <a:p>
            <a:r>
              <a:rPr lang="en-US" sz="2400" smtClean="0"/>
              <a:t>FY09 = July 1, 2008 through June 30, 2009.  FY10 begins this July 1.</a:t>
            </a:r>
          </a:p>
          <a:p>
            <a:r>
              <a:rPr lang="en-US" sz="2400" smtClean="0"/>
              <a:t>Budgets are to be approved annually.  </a:t>
            </a:r>
          </a:p>
          <a:p>
            <a:r>
              <a:rPr lang="en-US" sz="2400" smtClean="0"/>
              <a:t>FY09 Readiness Budget approved in October 2008.  No budgets yet for the Carbon Fund.</a:t>
            </a:r>
          </a:p>
        </p:txBody>
      </p:sp>
      <p:sp>
        <p:nvSpPr>
          <p:cNvPr id="21507" name="TextBox 7"/>
          <p:cNvSpPr txBox="1">
            <a:spLocks noChangeArrowheads="1"/>
          </p:cNvSpPr>
          <p:nvPr/>
        </p:nvSpPr>
        <p:spPr bwMode="auto">
          <a:xfrm>
            <a:off x="304800" y="76200"/>
            <a:ext cx="8382000" cy="1006475"/>
          </a:xfrm>
          <a:prstGeom prst="rect">
            <a:avLst/>
          </a:prstGeom>
          <a:noFill/>
          <a:ln w="9525">
            <a:noFill/>
            <a:miter lim="800000"/>
            <a:headEnd/>
            <a:tailEnd/>
          </a:ln>
        </p:spPr>
        <p:txBody>
          <a:bodyPr>
            <a:spAutoFit/>
          </a:bodyPr>
          <a:lstStyle/>
          <a:p>
            <a:pPr marL="457200" indent="-457200" algn="ctr">
              <a:buFontTx/>
              <a:buAutoNum type="romanUcPeriod"/>
            </a:pPr>
            <a:r>
              <a:rPr lang="en-US" sz="3000">
                <a:solidFill>
                  <a:schemeClr val="bg1"/>
                </a:solidFill>
                <a:latin typeface="Calibri" pitchFamily="34" charset="0"/>
              </a:rPr>
              <a:t>The Budget Process of the FCPF – </a:t>
            </a:r>
          </a:p>
          <a:p>
            <a:pPr marL="457200" indent="-457200" algn="ctr"/>
            <a:r>
              <a:rPr lang="en-US" sz="3000">
                <a:solidFill>
                  <a:schemeClr val="bg1"/>
                </a:solidFill>
                <a:latin typeface="Calibri" pitchFamily="34" charset="0"/>
              </a:rPr>
              <a:t>Review</a:t>
            </a:r>
          </a:p>
        </p:txBody>
      </p:sp>
      <p:sp>
        <p:nvSpPr>
          <p:cNvPr id="5" name="Slide Number Placeholder 4"/>
          <p:cNvSpPr>
            <a:spLocks noGrp="1"/>
          </p:cNvSpPr>
          <p:nvPr>
            <p:ph type="sldNum" sz="quarter" idx="12"/>
          </p:nvPr>
        </p:nvSpPr>
        <p:spPr/>
        <p:txBody>
          <a:bodyPr/>
          <a:lstStyle/>
          <a:p>
            <a:pPr>
              <a:defRPr/>
            </a:pPr>
            <a:fld id="{AFFDB966-D575-40B6-8104-F50F98C92B27}"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23554" name="Content Placeholder 6"/>
          <p:cNvSpPr>
            <a:spLocks noGrp="1"/>
          </p:cNvSpPr>
          <p:nvPr>
            <p:ph idx="1"/>
          </p:nvPr>
        </p:nvSpPr>
        <p:spPr>
          <a:xfrm>
            <a:off x="381000" y="1676400"/>
            <a:ext cx="8229600" cy="4525963"/>
          </a:xfrm>
        </p:spPr>
        <p:txBody>
          <a:bodyPr/>
          <a:lstStyle/>
          <a:p>
            <a:r>
              <a:rPr lang="en-US" sz="2400" smtClean="0"/>
              <a:t>The FY10 Budget of the Readiness Fund </a:t>
            </a:r>
            <a:r>
              <a:rPr lang="en-US" sz="2400" u="sng" smtClean="0"/>
              <a:t>is submitted and proposed for approval in this meeting of the PC</a:t>
            </a:r>
            <a:r>
              <a:rPr lang="en-US" sz="2400" smtClean="0"/>
              <a:t>.</a:t>
            </a:r>
          </a:p>
          <a:p>
            <a:r>
              <a:rPr lang="en-US" sz="2400" smtClean="0"/>
              <a:t>As part of approval of the RF budget, the PC approves the ‘Shared Costs’ of activities that cut across both the RF and the CF </a:t>
            </a:r>
            <a:r>
              <a:rPr lang="en-US" altLang="zh-CN" sz="2400" smtClean="0"/>
              <a:t>(e.g., the costs of the FCPF Secretariat). </a:t>
            </a:r>
          </a:p>
          <a:p>
            <a:r>
              <a:rPr lang="en-US" sz="2400" smtClean="0"/>
              <a:t>The Carbon Fund Participants Committee will review and approve the FY10 Annual Budget for the Carbon Fund </a:t>
            </a:r>
            <a:r>
              <a:rPr lang="en-US" sz="2400" u="sng" smtClean="0"/>
              <a:t>at October 2009 meeting</a:t>
            </a:r>
            <a:r>
              <a:rPr lang="en-US" sz="2400" smtClean="0"/>
              <a:t>.</a:t>
            </a:r>
            <a:endParaRPr lang="en-US" altLang="zh-CN" sz="2400" smtClean="0"/>
          </a:p>
        </p:txBody>
      </p:sp>
      <p:sp>
        <p:nvSpPr>
          <p:cNvPr id="23555" name="TextBox 7"/>
          <p:cNvSpPr txBox="1">
            <a:spLocks noChangeArrowheads="1"/>
          </p:cNvSpPr>
          <p:nvPr/>
        </p:nvSpPr>
        <p:spPr bwMode="auto">
          <a:xfrm>
            <a:off x="304800" y="76200"/>
            <a:ext cx="8382000" cy="1006475"/>
          </a:xfrm>
          <a:prstGeom prst="rect">
            <a:avLst/>
          </a:prstGeom>
          <a:noFill/>
          <a:ln w="9525">
            <a:noFill/>
            <a:miter lim="800000"/>
            <a:headEnd/>
            <a:tailEnd/>
          </a:ln>
        </p:spPr>
        <p:txBody>
          <a:bodyPr>
            <a:spAutoFit/>
          </a:bodyPr>
          <a:lstStyle/>
          <a:p>
            <a:pPr marL="457200" indent="-457200" algn="ctr">
              <a:buFontTx/>
              <a:buAutoNum type="romanUcPeriod"/>
            </a:pPr>
            <a:r>
              <a:rPr lang="en-US" sz="3000">
                <a:solidFill>
                  <a:schemeClr val="bg1"/>
                </a:solidFill>
                <a:latin typeface="Calibri" pitchFamily="34" charset="0"/>
              </a:rPr>
              <a:t>The Budget Process of the FCPF – </a:t>
            </a:r>
          </a:p>
          <a:p>
            <a:pPr marL="457200" indent="-457200" algn="ctr"/>
            <a:r>
              <a:rPr lang="en-US" sz="3000">
                <a:solidFill>
                  <a:schemeClr val="bg1"/>
                </a:solidFill>
                <a:latin typeface="Calibri" pitchFamily="34" charset="0"/>
              </a:rPr>
              <a:t>Review</a:t>
            </a:r>
          </a:p>
        </p:txBody>
      </p:sp>
      <p:sp>
        <p:nvSpPr>
          <p:cNvPr id="5" name="Slide Number Placeholder 4"/>
          <p:cNvSpPr>
            <a:spLocks noGrp="1"/>
          </p:cNvSpPr>
          <p:nvPr>
            <p:ph type="sldNum" sz="quarter" idx="12"/>
          </p:nvPr>
        </p:nvSpPr>
        <p:spPr/>
        <p:txBody>
          <a:bodyPr/>
          <a:lstStyle/>
          <a:p>
            <a:pPr>
              <a:defRPr/>
            </a:pPr>
            <a:fld id="{B298290C-196D-4695-A5AE-9B8DB94C8775}"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25602" name="Content Placeholder 6"/>
          <p:cNvSpPr>
            <a:spLocks noGrp="1"/>
          </p:cNvSpPr>
          <p:nvPr>
            <p:ph idx="1"/>
          </p:nvPr>
        </p:nvSpPr>
        <p:spPr>
          <a:xfrm>
            <a:off x="304800" y="1295400"/>
            <a:ext cx="8229600" cy="4876800"/>
          </a:xfrm>
        </p:spPr>
        <p:txBody>
          <a:bodyPr/>
          <a:lstStyle/>
          <a:p>
            <a:pPr marL="228600" indent="-228600">
              <a:buFont typeface="Arial" charset="0"/>
              <a:buNone/>
            </a:pPr>
            <a:r>
              <a:rPr lang="en-US" sz="2400" b="1" smtClean="0"/>
              <a:t>Country Implementation Support</a:t>
            </a:r>
            <a:endParaRPr lang="en-US" sz="2000" smtClean="0"/>
          </a:p>
          <a:p>
            <a:pPr marL="228600" indent="-228600"/>
            <a:r>
              <a:rPr lang="en-US" sz="2400" smtClean="0">
                <a:solidFill>
                  <a:srgbClr val="663300"/>
                </a:solidFill>
              </a:rPr>
              <a:t>Direct implementation support, including technical assistance, from World Bank country teams</a:t>
            </a:r>
          </a:p>
          <a:p>
            <a:pPr marL="228600" indent="-228600"/>
            <a:r>
              <a:rPr lang="en-US" sz="2400" smtClean="0">
                <a:solidFill>
                  <a:srgbClr val="663300"/>
                </a:solidFill>
              </a:rPr>
              <a:t>Grant supervision and country level review, related to environmental and social due diligence and other key fiduciary policies of the World Bank</a:t>
            </a:r>
          </a:p>
          <a:p>
            <a:pPr marL="228600" indent="-228600">
              <a:buFont typeface="Wingdings" pitchFamily="2" charset="2"/>
              <a:buChar char="§"/>
            </a:pPr>
            <a:endParaRPr lang="en-US" sz="2000" smtClean="0">
              <a:solidFill>
                <a:srgbClr val="339933"/>
              </a:solidFill>
            </a:endParaRPr>
          </a:p>
        </p:txBody>
      </p:sp>
      <p:sp>
        <p:nvSpPr>
          <p:cNvPr id="25603" name="TextBox 7"/>
          <p:cNvSpPr txBox="1">
            <a:spLocks noChangeArrowheads="1"/>
          </p:cNvSpPr>
          <p:nvPr/>
        </p:nvSpPr>
        <p:spPr bwMode="auto">
          <a:xfrm>
            <a:off x="1524000" y="0"/>
            <a:ext cx="6172200" cy="1006475"/>
          </a:xfrm>
          <a:prstGeom prst="rect">
            <a:avLst/>
          </a:prstGeom>
          <a:noFill/>
          <a:ln w="9525">
            <a:noFill/>
            <a:miter lim="800000"/>
            <a:headEnd/>
            <a:tailEnd/>
          </a:ln>
        </p:spPr>
        <p:txBody>
          <a:bodyPr>
            <a:spAutoFit/>
          </a:bodyPr>
          <a:lstStyle/>
          <a:p>
            <a:pPr marL="457200" indent="-457200" algn="ctr">
              <a:buFontTx/>
              <a:buAutoNum type="romanUcPeriod"/>
            </a:pPr>
            <a:r>
              <a:rPr lang="en-US" sz="3000">
                <a:solidFill>
                  <a:schemeClr val="bg1"/>
                </a:solidFill>
                <a:latin typeface="Calibri" pitchFamily="34" charset="0"/>
              </a:rPr>
              <a:t>The Budget Process of the FCPF – </a:t>
            </a:r>
          </a:p>
          <a:p>
            <a:pPr marL="457200" indent="-457200" algn="ctr"/>
            <a:r>
              <a:rPr lang="en-US" sz="3000">
                <a:solidFill>
                  <a:schemeClr val="bg1"/>
                </a:solidFill>
                <a:latin typeface="Calibri" pitchFamily="34" charset="0"/>
              </a:rPr>
              <a:t>Services to  REDD Country Participants </a:t>
            </a:r>
          </a:p>
        </p:txBody>
      </p:sp>
      <p:sp>
        <p:nvSpPr>
          <p:cNvPr id="5" name="Slide Number Placeholder 4"/>
          <p:cNvSpPr>
            <a:spLocks noGrp="1"/>
          </p:cNvSpPr>
          <p:nvPr>
            <p:ph type="sldNum" sz="quarter" idx="12"/>
          </p:nvPr>
        </p:nvSpPr>
        <p:spPr/>
        <p:txBody>
          <a:bodyPr/>
          <a:lstStyle/>
          <a:p>
            <a:pPr>
              <a:defRPr/>
            </a:pPr>
            <a:fld id="{FEF5F4D9-6F09-43E0-976D-255B26FCBC7C}"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7" name="Content Placeholder 6"/>
          <p:cNvSpPr>
            <a:spLocks noGrp="1"/>
          </p:cNvSpPr>
          <p:nvPr>
            <p:ph idx="1"/>
          </p:nvPr>
        </p:nvSpPr>
        <p:spPr>
          <a:xfrm>
            <a:off x="304800" y="1265238"/>
            <a:ext cx="8229600" cy="4906962"/>
          </a:xfrm>
        </p:spPr>
        <p:txBody>
          <a:bodyPr/>
          <a:lstStyle/>
          <a:p>
            <a:pPr marL="228600" indent="-228600">
              <a:buFont typeface="Arial" charset="0"/>
              <a:buNone/>
              <a:defRPr/>
            </a:pPr>
            <a:r>
              <a:rPr lang="en-US" sz="2400" b="1" dirty="0" smtClean="0"/>
              <a:t>Country Advisory Services</a:t>
            </a:r>
            <a:endParaRPr lang="en-US" sz="2000" dirty="0" smtClean="0"/>
          </a:p>
          <a:p>
            <a:pPr>
              <a:buFont typeface="Arial" pitchFamily="34" charset="0"/>
              <a:buChar char="•"/>
              <a:defRPr/>
            </a:pPr>
            <a:r>
              <a:rPr lang="en-US" sz="2400" dirty="0" smtClean="0">
                <a:solidFill>
                  <a:srgbClr val="663300"/>
                </a:solidFill>
              </a:rPr>
              <a:t>FCPF team coordination of, and feedback on R-PINs, R-Plans (R-PPs) and other elements of REDD readiness packages</a:t>
            </a:r>
          </a:p>
          <a:p>
            <a:pPr>
              <a:buFont typeface="Arial" pitchFamily="34" charset="0"/>
              <a:buChar char="•"/>
              <a:defRPr/>
            </a:pPr>
            <a:r>
              <a:rPr lang="en-US" sz="2400" dirty="0" smtClean="0">
                <a:solidFill>
                  <a:srgbClr val="663300"/>
                </a:solidFill>
              </a:rPr>
              <a:t>General guidance on FCPF social and environmental due diligence </a:t>
            </a:r>
          </a:p>
          <a:p>
            <a:pPr>
              <a:buFont typeface="Arial" pitchFamily="34" charset="0"/>
              <a:buChar char="•"/>
              <a:defRPr/>
            </a:pPr>
            <a:r>
              <a:rPr lang="en-US" sz="2400" dirty="0" smtClean="0">
                <a:solidFill>
                  <a:srgbClr val="663300"/>
                </a:solidFill>
              </a:rPr>
              <a:t>Preparation of generic terms of reference </a:t>
            </a:r>
          </a:p>
          <a:p>
            <a:pPr>
              <a:buFont typeface="Arial" pitchFamily="34" charset="0"/>
              <a:buChar char="•"/>
              <a:defRPr/>
            </a:pPr>
            <a:r>
              <a:rPr lang="en-US" sz="2400" dirty="0" smtClean="0">
                <a:solidFill>
                  <a:srgbClr val="663300"/>
                </a:solidFill>
              </a:rPr>
              <a:t>Sharing cross-country experiences and emerging global guidance on REDD with individual REDD Country Participants</a:t>
            </a:r>
          </a:p>
          <a:p>
            <a:pPr>
              <a:buFont typeface="Wingdings" pitchFamily="2" charset="2"/>
              <a:buChar char="§"/>
              <a:defRPr/>
            </a:pPr>
            <a:endParaRPr lang="en-US" sz="2000" dirty="0">
              <a:solidFill>
                <a:srgbClr val="339933"/>
              </a:solidFill>
            </a:endParaRPr>
          </a:p>
        </p:txBody>
      </p:sp>
      <p:sp>
        <p:nvSpPr>
          <p:cNvPr id="27651" name="TextBox 7"/>
          <p:cNvSpPr txBox="1">
            <a:spLocks noChangeArrowheads="1"/>
          </p:cNvSpPr>
          <p:nvPr/>
        </p:nvSpPr>
        <p:spPr bwMode="auto">
          <a:xfrm>
            <a:off x="1295400" y="0"/>
            <a:ext cx="6553200" cy="1006475"/>
          </a:xfrm>
          <a:prstGeom prst="rect">
            <a:avLst/>
          </a:prstGeom>
          <a:noFill/>
          <a:ln w="9525">
            <a:noFill/>
            <a:miter lim="800000"/>
            <a:headEnd/>
            <a:tailEnd/>
          </a:ln>
        </p:spPr>
        <p:txBody>
          <a:bodyPr>
            <a:spAutoFit/>
          </a:bodyPr>
          <a:lstStyle/>
          <a:p>
            <a:pPr marL="457200" indent="-457200" algn="ctr">
              <a:buFontTx/>
              <a:buAutoNum type="romanUcPeriod"/>
            </a:pPr>
            <a:r>
              <a:rPr lang="en-US" sz="3000">
                <a:solidFill>
                  <a:schemeClr val="bg1"/>
                </a:solidFill>
                <a:latin typeface="Calibri" pitchFamily="34" charset="0"/>
              </a:rPr>
              <a:t>The Budget Process of the FCPF – </a:t>
            </a:r>
          </a:p>
          <a:p>
            <a:pPr marL="457200" indent="-457200" algn="ctr"/>
            <a:r>
              <a:rPr lang="en-US" sz="3000">
                <a:solidFill>
                  <a:schemeClr val="bg1"/>
                </a:solidFill>
                <a:latin typeface="Calibri" pitchFamily="34" charset="0"/>
              </a:rPr>
              <a:t>Services to  REDD Country Participants</a:t>
            </a:r>
          </a:p>
        </p:txBody>
      </p:sp>
      <p:sp>
        <p:nvSpPr>
          <p:cNvPr id="5" name="Slide Number Placeholder 4"/>
          <p:cNvSpPr>
            <a:spLocks noGrp="1"/>
          </p:cNvSpPr>
          <p:nvPr>
            <p:ph type="sldNum" sz="quarter" idx="12"/>
          </p:nvPr>
        </p:nvSpPr>
        <p:spPr/>
        <p:txBody>
          <a:bodyPr/>
          <a:lstStyle/>
          <a:p>
            <a:pPr>
              <a:defRPr/>
            </a:pPr>
            <a:fld id="{4B015A60-B145-4FCE-904C-041D178ACD91}"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29698" name="Content Placeholder 6"/>
          <p:cNvSpPr>
            <a:spLocks noGrp="1"/>
          </p:cNvSpPr>
          <p:nvPr>
            <p:ph idx="1"/>
          </p:nvPr>
        </p:nvSpPr>
        <p:spPr>
          <a:xfrm>
            <a:off x="304800" y="1265238"/>
            <a:ext cx="8229600" cy="4983162"/>
          </a:xfrm>
        </p:spPr>
        <p:txBody>
          <a:bodyPr/>
          <a:lstStyle/>
          <a:p>
            <a:pPr marL="228600" indent="-228600">
              <a:buFont typeface="Arial" charset="0"/>
              <a:buNone/>
            </a:pPr>
            <a:r>
              <a:rPr lang="en-US" sz="2400" b="1" smtClean="0"/>
              <a:t>REDD Methodology Support</a:t>
            </a:r>
            <a:endParaRPr lang="en-US" sz="2000" smtClean="0"/>
          </a:p>
          <a:p>
            <a:pPr marL="228600" indent="-228600"/>
            <a:r>
              <a:rPr lang="en-US" sz="2000" smtClean="0">
                <a:solidFill>
                  <a:srgbClr val="663300"/>
                </a:solidFill>
              </a:rPr>
              <a:t>Work of independent TAPs in support of FCPF Participants, advancing global topics such as valuation of emission reductions and reference scenarios</a:t>
            </a:r>
          </a:p>
          <a:p>
            <a:pPr marL="228600" indent="-228600"/>
            <a:r>
              <a:rPr lang="en-US" sz="2000" smtClean="0">
                <a:solidFill>
                  <a:srgbClr val="663300"/>
                </a:solidFill>
              </a:rPr>
              <a:t>TAP review of R-PINs, R-Plans (R-PPs) and elements of country readiness packages</a:t>
            </a:r>
          </a:p>
          <a:p>
            <a:pPr marL="228600" indent="-228600"/>
            <a:r>
              <a:rPr lang="en-US" sz="2000" smtClean="0">
                <a:solidFill>
                  <a:srgbClr val="663300"/>
                </a:solidFill>
              </a:rPr>
              <a:t>TAP travel and participation in FCPF meetings  </a:t>
            </a:r>
          </a:p>
          <a:p>
            <a:pPr marL="228600" indent="-228600"/>
            <a:r>
              <a:rPr lang="en-US" sz="2000" smtClean="0">
                <a:solidFill>
                  <a:srgbClr val="663300"/>
                </a:solidFill>
              </a:rPr>
              <a:t>Ensuring adequate liaison with global forestry programs, UN REDD and the international teams developing REDD methodologies  </a:t>
            </a:r>
          </a:p>
          <a:p>
            <a:pPr marL="228600" indent="-228600"/>
            <a:r>
              <a:rPr lang="en-US" sz="2000" smtClean="0">
                <a:solidFill>
                  <a:srgbClr val="663300"/>
                </a:solidFill>
              </a:rPr>
              <a:t>Indigenous Peoples capacity building program on REDD</a:t>
            </a:r>
          </a:p>
          <a:p>
            <a:pPr marL="228600" indent="-228600"/>
            <a:r>
              <a:rPr lang="en-US" sz="2000" smtClean="0">
                <a:solidFill>
                  <a:srgbClr val="663300"/>
                </a:solidFill>
              </a:rPr>
              <a:t>Approved contingency </a:t>
            </a:r>
            <a:endParaRPr lang="en-US" sz="2000" smtClean="0">
              <a:solidFill>
                <a:srgbClr val="339933"/>
              </a:solidFill>
            </a:endParaRPr>
          </a:p>
        </p:txBody>
      </p:sp>
      <p:sp>
        <p:nvSpPr>
          <p:cNvPr id="29699" name="TextBox 7"/>
          <p:cNvSpPr txBox="1">
            <a:spLocks noChangeArrowheads="1"/>
          </p:cNvSpPr>
          <p:nvPr/>
        </p:nvSpPr>
        <p:spPr bwMode="auto">
          <a:xfrm>
            <a:off x="1143000" y="0"/>
            <a:ext cx="6629400" cy="1006475"/>
          </a:xfrm>
          <a:prstGeom prst="rect">
            <a:avLst/>
          </a:prstGeom>
          <a:noFill/>
          <a:ln w="9525">
            <a:noFill/>
            <a:miter lim="800000"/>
            <a:headEnd/>
            <a:tailEnd/>
          </a:ln>
        </p:spPr>
        <p:txBody>
          <a:bodyPr>
            <a:spAutoFit/>
          </a:bodyPr>
          <a:lstStyle/>
          <a:p>
            <a:pPr marL="457200" indent="-457200" algn="ctr">
              <a:buFontTx/>
              <a:buAutoNum type="romanUcPeriod"/>
            </a:pPr>
            <a:r>
              <a:rPr lang="en-US" sz="3000">
                <a:solidFill>
                  <a:schemeClr val="bg1"/>
                </a:solidFill>
                <a:latin typeface="Calibri" pitchFamily="34" charset="0"/>
              </a:rPr>
              <a:t>The Budget Process of the FCPF – </a:t>
            </a:r>
          </a:p>
          <a:p>
            <a:pPr marL="457200" indent="-457200" algn="ctr"/>
            <a:r>
              <a:rPr lang="en-US" sz="3000">
                <a:solidFill>
                  <a:schemeClr val="bg1"/>
                </a:solidFill>
                <a:latin typeface="Calibri" pitchFamily="34" charset="0"/>
              </a:rPr>
              <a:t>Services to  REDD Country Participants </a:t>
            </a:r>
          </a:p>
        </p:txBody>
      </p:sp>
      <p:sp>
        <p:nvSpPr>
          <p:cNvPr id="5" name="Slide Number Placeholder 4"/>
          <p:cNvSpPr>
            <a:spLocks noGrp="1"/>
          </p:cNvSpPr>
          <p:nvPr>
            <p:ph type="sldNum" sz="quarter" idx="12"/>
          </p:nvPr>
        </p:nvSpPr>
        <p:spPr/>
        <p:txBody>
          <a:bodyPr/>
          <a:lstStyle/>
          <a:p>
            <a:pPr>
              <a:defRPr/>
            </a:pPr>
            <a:fld id="{8A59C24C-3DDE-47C1-BF0F-44F847D353B5}"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a:stretch>
            <a:fillRect/>
          </a:stretch>
        </p:blipFill>
        <p:spPr bwMode="auto">
          <a:xfrm>
            <a:off x="26517600" y="1371600"/>
            <a:ext cx="8869363" cy="1304925"/>
          </a:xfrm>
          <a:prstGeom prst="rect">
            <a:avLst/>
          </a:prstGeom>
          <a:noFill/>
          <a:ln w="9525">
            <a:noFill/>
            <a:miter lim="800000"/>
            <a:headEnd/>
            <a:tailEnd/>
          </a:ln>
        </p:spPr>
      </p:pic>
      <p:sp>
        <p:nvSpPr>
          <p:cNvPr id="31746" name="Content Placeholder 6"/>
          <p:cNvSpPr>
            <a:spLocks noGrp="1"/>
          </p:cNvSpPr>
          <p:nvPr>
            <p:ph idx="1"/>
          </p:nvPr>
        </p:nvSpPr>
        <p:spPr>
          <a:xfrm>
            <a:off x="304800" y="1265238"/>
            <a:ext cx="8610600" cy="4983162"/>
          </a:xfrm>
        </p:spPr>
        <p:txBody>
          <a:bodyPr/>
          <a:lstStyle/>
          <a:p>
            <a:pPr marL="228600" indent="-228600">
              <a:buFont typeface="Arial" charset="0"/>
              <a:buNone/>
            </a:pPr>
            <a:r>
              <a:rPr lang="en-US" sz="2400" b="1" smtClean="0"/>
              <a:t>The FCPF Secretariat </a:t>
            </a:r>
            <a:endParaRPr lang="en-US" sz="2000" smtClean="0"/>
          </a:p>
          <a:p>
            <a:pPr marL="228600" indent="-228600"/>
            <a:r>
              <a:rPr lang="en-US" sz="2400" smtClean="0">
                <a:solidFill>
                  <a:srgbClr val="663300"/>
                </a:solidFill>
              </a:rPr>
              <a:t>Overall program management and activities related to maintaining partnerships among the many stakeholders of the FCPF</a:t>
            </a:r>
          </a:p>
          <a:p>
            <a:pPr marL="228600" indent="-228600"/>
            <a:r>
              <a:rPr lang="en-US" sz="2400" smtClean="0">
                <a:solidFill>
                  <a:srgbClr val="663300"/>
                </a:solidFill>
              </a:rPr>
              <a:t>Organization of Annual Meeting and approx. three PC Meetings per year</a:t>
            </a:r>
          </a:p>
          <a:p>
            <a:pPr marL="228600" indent="-228600"/>
            <a:r>
              <a:rPr lang="en-US" sz="2400" smtClean="0">
                <a:solidFill>
                  <a:srgbClr val="663300"/>
                </a:solidFill>
              </a:rPr>
              <a:t>Travel and expenses of REDD Country Participants in meetings</a:t>
            </a:r>
          </a:p>
          <a:p>
            <a:pPr marL="228600" indent="-228600"/>
            <a:r>
              <a:rPr lang="en-US" sz="2400" smtClean="0">
                <a:solidFill>
                  <a:srgbClr val="663300"/>
                </a:solidFill>
              </a:rPr>
              <a:t>Supporting the participation of the Indigenous Peoples’ Observer  </a:t>
            </a:r>
          </a:p>
          <a:p>
            <a:pPr marL="228600" indent="-228600"/>
            <a:r>
              <a:rPr lang="en-US" sz="2400" smtClean="0">
                <a:solidFill>
                  <a:srgbClr val="663300"/>
                </a:solidFill>
              </a:rPr>
              <a:t>FCPF website and communications</a:t>
            </a:r>
          </a:p>
          <a:p>
            <a:pPr marL="228600" indent="-228600">
              <a:buFont typeface="Wingdings" pitchFamily="2" charset="2"/>
              <a:buChar char="§"/>
            </a:pPr>
            <a:endParaRPr lang="en-US" sz="2000" smtClean="0">
              <a:solidFill>
                <a:srgbClr val="339933"/>
              </a:solidFill>
            </a:endParaRPr>
          </a:p>
        </p:txBody>
      </p:sp>
      <p:sp>
        <p:nvSpPr>
          <p:cNvPr id="31747" name="TextBox 7"/>
          <p:cNvSpPr txBox="1">
            <a:spLocks noChangeArrowheads="1"/>
          </p:cNvSpPr>
          <p:nvPr/>
        </p:nvSpPr>
        <p:spPr bwMode="auto">
          <a:xfrm>
            <a:off x="1524000" y="0"/>
            <a:ext cx="5867400" cy="1006475"/>
          </a:xfrm>
          <a:prstGeom prst="rect">
            <a:avLst/>
          </a:prstGeom>
          <a:noFill/>
          <a:ln w="9525">
            <a:noFill/>
            <a:miter lim="800000"/>
            <a:headEnd/>
            <a:tailEnd/>
          </a:ln>
        </p:spPr>
        <p:txBody>
          <a:bodyPr>
            <a:spAutoFit/>
          </a:bodyPr>
          <a:lstStyle/>
          <a:p>
            <a:pPr marL="457200" indent="-457200" algn="ctr">
              <a:buFontTx/>
              <a:buAutoNum type="romanUcPeriod"/>
            </a:pPr>
            <a:r>
              <a:rPr lang="en-US" sz="3000">
                <a:solidFill>
                  <a:schemeClr val="bg1"/>
                </a:solidFill>
                <a:latin typeface="Calibri" pitchFamily="34" charset="0"/>
              </a:rPr>
              <a:t>The Budget Process of the FCPF – </a:t>
            </a:r>
          </a:p>
          <a:p>
            <a:pPr marL="457200" indent="-457200" algn="ctr"/>
            <a:r>
              <a:rPr lang="en-US" sz="3000">
                <a:solidFill>
                  <a:schemeClr val="bg1"/>
                </a:solidFill>
                <a:latin typeface="Calibri" pitchFamily="34" charset="0"/>
              </a:rPr>
              <a:t>Secretariat and Trustee Functions </a:t>
            </a:r>
          </a:p>
        </p:txBody>
      </p:sp>
      <p:sp>
        <p:nvSpPr>
          <p:cNvPr id="5" name="Slide Number Placeholder 4"/>
          <p:cNvSpPr>
            <a:spLocks noGrp="1"/>
          </p:cNvSpPr>
          <p:nvPr>
            <p:ph type="sldNum" sz="quarter" idx="12"/>
          </p:nvPr>
        </p:nvSpPr>
        <p:spPr/>
        <p:txBody>
          <a:bodyPr/>
          <a:lstStyle/>
          <a:p>
            <a:pPr>
              <a:defRPr/>
            </a:pPr>
            <a:fld id="{C99BD2F7-F593-45E8-92D4-6D50A5FD287E}"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4037</TotalTime>
  <Words>3831</Words>
  <Application>Microsoft Office PowerPoint</Application>
  <PresentationFormat>On-screen Show (4:3)</PresentationFormat>
  <Paragraphs>599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Benoit Bosquet</dc:creator>
  <cp:lastModifiedBy>wb195396</cp:lastModifiedBy>
  <cp:revision>255</cp:revision>
  <dcterms:created xsi:type="dcterms:W3CDTF">2009-05-26T11:17:57Z</dcterms:created>
  <dcterms:modified xsi:type="dcterms:W3CDTF">2009-08-13T19:17:24Z</dcterms:modified>
</cp:coreProperties>
</file>